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7"/>
  </p:notesMasterIdLst>
  <p:handoutMasterIdLst>
    <p:handoutMasterId r:id="rId38"/>
  </p:handoutMasterIdLst>
  <p:sldIdLst>
    <p:sldId id="375" r:id="rId5"/>
    <p:sldId id="376" r:id="rId6"/>
    <p:sldId id="377" r:id="rId7"/>
    <p:sldId id="407" r:id="rId8"/>
    <p:sldId id="408" r:id="rId9"/>
    <p:sldId id="394" r:id="rId10"/>
    <p:sldId id="417" r:id="rId11"/>
    <p:sldId id="409" r:id="rId12"/>
    <p:sldId id="410" r:id="rId13"/>
    <p:sldId id="395" r:id="rId14"/>
    <p:sldId id="415" r:id="rId15"/>
    <p:sldId id="411" r:id="rId16"/>
    <p:sldId id="412" r:id="rId17"/>
    <p:sldId id="413" r:id="rId18"/>
    <p:sldId id="414" r:id="rId19"/>
    <p:sldId id="418" r:id="rId20"/>
    <p:sldId id="404" r:id="rId21"/>
    <p:sldId id="382" r:id="rId22"/>
    <p:sldId id="405" r:id="rId23"/>
    <p:sldId id="398" r:id="rId24"/>
    <p:sldId id="401" r:id="rId25"/>
    <p:sldId id="399" r:id="rId26"/>
    <p:sldId id="400" r:id="rId27"/>
    <p:sldId id="416" r:id="rId28"/>
    <p:sldId id="406" r:id="rId29"/>
    <p:sldId id="419" r:id="rId30"/>
    <p:sldId id="403" r:id="rId31"/>
    <p:sldId id="420" r:id="rId32"/>
    <p:sldId id="391" r:id="rId33"/>
    <p:sldId id="388" r:id="rId34"/>
    <p:sldId id="390" r:id="rId35"/>
    <p:sldId id="392" r:id="rId3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94776" autoAdjust="0"/>
  </p:normalViewPr>
  <p:slideViewPr>
    <p:cSldViewPr snapToGrid="0">
      <p:cViewPr varScale="1">
        <p:scale>
          <a:sx n="82" d="100"/>
          <a:sy n="82" d="100"/>
        </p:scale>
        <p:origin x="533" y="67"/>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AC8B8-9C03-4174-97BE-D55F8FC93F5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3E92774-E849-4189-87F7-685523115541}">
      <dgm:prSet phldrT="[Text]" custT="1"/>
      <dgm:spPr/>
      <dgm:t>
        <a:bodyPr/>
        <a:lstStyle/>
        <a:p>
          <a:r>
            <a:rPr lang="en-US" sz="2000" b="1" dirty="0"/>
            <a:t>Customer Support</a:t>
          </a:r>
          <a:endParaRPr lang="en-US" sz="2000" dirty="0"/>
        </a:p>
      </dgm:t>
    </dgm:pt>
    <dgm:pt modelId="{7040D0DF-C045-4F66-9031-3EA323ACE455}" type="parTrans" cxnId="{50A476DD-019F-484D-A9E8-96F5505C37B3}">
      <dgm:prSet/>
      <dgm:spPr/>
      <dgm:t>
        <a:bodyPr/>
        <a:lstStyle/>
        <a:p>
          <a:endParaRPr lang="en-US" sz="1050"/>
        </a:p>
      </dgm:t>
    </dgm:pt>
    <dgm:pt modelId="{1F243A01-F240-4F54-B551-325963167FB1}" type="sibTrans" cxnId="{50A476DD-019F-484D-A9E8-96F5505C37B3}">
      <dgm:prSet/>
      <dgm:spPr/>
      <dgm:t>
        <a:bodyPr/>
        <a:lstStyle/>
        <a:p>
          <a:endParaRPr lang="en-US" sz="1050"/>
        </a:p>
      </dgm:t>
    </dgm:pt>
    <dgm:pt modelId="{E7EA4195-0459-46FF-854F-AD6FA500B256}">
      <dgm:prSet phldrT="[Text]" custT="1"/>
      <dgm:spPr/>
      <dgm:t>
        <a:bodyPr/>
        <a:lstStyle/>
        <a:p>
          <a:pPr>
            <a:buFont typeface="Arial" panose="020B0604020202020204" pitchFamily="34" charset="0"/>
            <a:buChar char="•"/>
          </a:pPr>
          <a:r>
            <a:rPr lang="en-US" sz="1600" dirty="0"/>
            <a:t>Helping users find information and complete simple tasks without the need of human assistance.</a:t>
          </a:r>
        </a:p>
      </dgm:t>
    </dgm:pt>
    <dgm:pt modelId="{76062935-D12A-4CB8-AA8B-6C5CB7B31639}" type="parTrans" cxnId="{12BDEE38-6F1B-4750-B93A-49BFEBB1EA2D}">
      <dgm:prSet/>
      <dgm:spPr/>
      <dgm:t>
        <a:bodyPr/>
        <a:lstStyle/>
        <a:p>
          <a:endParaRPr lang="en-US" sz="1050"/>
        </a:p>
      </dgm:t>
    </dgm:pt>
    <dgm:pt modelId="{DFF7EE0E-BB6F-4897-A119-10E0802EE700}" type="sibTrans" cxnId="{12BDEE38-6F1B-4750-B93A-49BFEBB1EA2D}">
      <dgm:prSet/>
      <dgm:spPr/>
      <dgm:t>
        <a:bodyPr/>
        <a:lstStyle/>
        <a:p>
          <a:endParaRPr lang="en-US" sz="1050"/>
        </a:p>
      </dgm:t>
    </dgm:pt>
    <dgm:pt modelId="{4A7ABE7F-BA22-4592-8DBC-05465C8D4977}">
      <dgm:prSet phldrT="[Text]" custT="1"/>
      <dgm:spPr/>
      <dgm:t>
        <a:bodyPr/>
        <a:lstStyle/>
        <a:p>
          <a:r>
            <a:rPr lang="en-US" sz="2000" b="1" dirty="0"/>
            <a:t>Employee Productivity</a:t>
          </a:r>
          <a:endParaRPr lang="en-US" sz="2000" dirty="0"/>
        </a:p>
      </dgm:t>
    </dgm:pt>
    <dgm:pt modelId="{ABBDA968-9ECF-4864-8C1A-39DF7CA40E5F}" type="parTrans" cxnId="{FB0FBB05-AE6B-42BD-8066-6C148C9405FB}">
      <dgm:prSet/>
      <dgm:spPr/>
      <dgm:t>
        <a:bodyPr/>
        <a:lstStyle/>
        <a:p>
          <a:endParaRPr lang="en-US" sz="1050"/>
        </a:p>
      </dgm:t>
    </dgm:pt>
    <dgm:pt modelId="{C94ADF14-3CEF-467C-917E-BF49917921E1}" type="sibTrans" cxnId="{FB0FBB05-AE6B-42BD-8066-6C148C9405FB}">
      <dgm:prSet/>
      <dgm:spPr/>
      <dgm:t>
        <a:bodyPr/>
        <a:lstStyle/>
        <a:p>
          <a:endParaRPr lang="en-US" sz="1050"/>
        </a:p>
      </dgm:t>
    </dgm:pt>
    <dgm:pt modelId="{5E75E0FC-389C-42A2-ACE6-5FE78A4161CD}">
      <dgm:prSet phldrT="[Text]" custT="1"/>
      <dgm:spPr/>
      <dgm:t>
        <a:bodyPr/>
        <a:lstStyle/>
        <a:p>
          <a:pPr>
            <a:buFont typeface="Arial" panose="020B0604020202020204" pitchFamily="34" charset="0"/>
            <a:buChar char="•"/>
          </a:pPr>
          <a:r>
            <a:rPr lang="en-US" sz="1600" dirty="0"/>
            <a:t>Increase employee engagement, simplify common internal tasks and provide immediate answers to general knowledge questions</a:t>
          </a:r>
        </a:p>
      </dgm:t>
    </dgm:pt>
    <dgm:pt modelId="{DAD517C6-9F47-4150-9C26-6B3596122912}" type="parTrans" cxnId="{2BA77F87-9252-458B-9358-095A29F59AE0}">
      <dgm:prSet/>
      <dgm:spPr/>
      <dgm:t>
        <a:bodyPr/>
        <a:lstStyle/>
        <a:p>
          <a:endParaRPr lang="en-US" sz="1050"/>
        </a:p>
      </dgm:t>
    </dgm:pt>
    <dgm:pt modelId="{4BB0185C-0A75-4191-8A91-09BEB4685A0F}" type="sibTrans" cxnId="{2BA77F87-9252-458B-9358-095A29F59AE0}">
      <dgm:prSet/>
      <dgm:spPr/>
      <dgm:t>
        <a:bodyPr/>
        <a:lstStyle/>
        <a:p>
          <a:endParaRPr lang="en-US" sz="1050"/>
        </a:p>
      </dgm:t>
    </dgm:pt>
    <dgm:pt modelId="{68E18AE6-92BE-480C-BAA4-D52F8DAF6C47}" type="pres">
      <dgm:prSet presAssocID="{F7DAC8B8-9C03-4174-97BE-D55F8FC93F5E}" presName="Name0" presStyleCnt="0">
        <dgm:presLayoutVars>
          <dgm:dir/>
          <dgm:animLvl val="lvl"/>
          <dgm:resizeHandles val="exact"/>
        </dgm:presLayoutVars>
      </dgm:prSet>
      <dgm:spPr/>
    </dgm:pt>
    <dgm:pt modelId="{022CB666-FAF8-4B71-856D-3450F321CF5E}" type="pres">
      <dgm:prSet presAssocID="{4A7ABE7F-BA22-4592-8DBC-05465C8D4977}" presName="linNode" presStyleCnt="0"/>
      <dgm:spPr/>
    </dgm:pt>
    <dgm:pt modelId="{0C99CC66-D01F-4567-8DCB-F76DD5DFD059}" type="pres">
      <dgm:prSet presAssocID="{4A7ABE7F-BA22-4592-8DBC-05465C8D4977}" presName="parentText" presStyleLbl="node1" presStyleIdx="0" presStyleCnt="2">
        <dgm:presLayoutVars>
          <dgm:chMax val="1"/>
          <dgm:bulletEnabled val="1"/>
        </dgm:presLayoutVars>
      </dgm:prSet>
      <dgm:spPr/>
    </dgm:pt>
    <dgm:pt modelId="{80D7E79F-5346-41F4-8F19-BD8C5224272E}" type="pres">
      <dgm:prSet presAssocID="{4A7ABE7F-BA22-4592-8DBC-05465C8D4977}" presName="descendantText" presStyleLbl="alignAccFollowNode1" presStyleIdx="0" presStyleCnt="2">
        <dgm:presLayoutVars>
          <dgm:bulletEnabled val="1"/>
        </dgm:presLayoutVars>
      </dgm:prSet>
      <dgm:spPr/>
    </dgm:pt>
    <dgm:pt modelId="{02361A31-CD91-4B8C-96ED-C27FE1B0B591}" type="pres">
      <dgm:prSet presAssocID="{C94ADF14-3CEF-467C-917E-BF49917921E1}" presName="sp" presStyleCnt="0"/>
      <dgm:spPr/>
    </dgm:pt>
    <dgm:pt modelId="{7F53CBE0-9F6C-422B-9160-E6D82641AD1D}" type="pres">
      <dgm:prSet presAssocID="{53E92774-E849-4189-87F7-685523115541}" presName="linNode" presStyleCnt="0"/>
      <dgm:spPr/>
    </dgm:pt>
    <dgm:pt modelId="{E473A2D3-645D-420E-A550-4B6EBCCD5356}" type="pres">
      <dgm:prSet presAssocID="{53E92774-E849-4189-87F7-685523115541}" presName="parentText" presStyleLbl="node1" presStyleIdx="1" presStyleCnt="2">
        <dgm:presLayoutVars>
          <dgm:chMax val="1"/>
          <dgm:bulletEnabled val="1"/>
        </dgm:presLayoutVars>
      </dgm:prSet>
      <dgm:spPr/>
    </dgm:pt>
    <dgm:pt modelId="{10D1CC2B-FF75-42CB-B219-F110500327AD}" type="pres">
      <dgm:prSet presAssocID="{53E92774-E849-4189-87F7-685523115541}" presName="descendantText" presStyleLbl="alignAccFollowNode1" presStyleIdx="1" presStyleCnt="2">
        <dgm:presLayoutVars>
          <dgm:bulletEnabled val="1"/>
        </dgm:presLayoutVars>
      </dgm:prSet>
      <dgm:spPr/>
    </dgm:pt>
  </dgm:ptLst>
  <dgm:cxnLst>
    <dgm:cxn modelId="{33B13601-E7D8-4D1A-884D-D764770E9710}" type="presOf" srcId="{5E75E0FC-389C-42A2-ACE6-5FE78A4161CD}" destId="{80D7E79F-5346-41F4-8F19-BD8C5224272E}" srcOrd="0" destOrd="0" presId="urn:microsoft.com/office/officeart/2005/8/layout/vList5"/>
    <dgm:cxn modelId="{FB0FBB05-AE6B-42BD-8066-6C148C9405FB}" srcId="{F7DAC8B8-9C03-4174-97BE-D55F8FC93F5E}" destId="{4A7ABE7F-BA22-4592-8DBC-05465C8D4977}" srcOrd="0" destOrd="0" parTransId="{ABBDA968-9ECF-4864-8C1A-39DF7CA40E5F}" sibTransId="{C94ADF14-3CEF-467C-917E-BF49917921E1}"/>
    <dgm:cxn modelId="{1485B237-14D5-4737-9830-E9CF82AE708C}" type="presOf" srcId="{4A7ABE7F-BA22-4592-8DBC-05465C8D4977}" destId="{0C99CC66-D01F-4567-8DCB-F76DD5DFD059}" srcOrd="0" destOrd="0" presId="urn:microsoft.com/office/officeart/2005/8/layout/vList5"/>
    <dgm:cxn modelId="{12BDEE38-6F1B-4750-B93A-49BFEBB1EA2D}" srcId="{53E92774-E849-4189-87F7-685523115541}" destId="{E7EA4195-0459-46FF-854F-AD6FA500B256}" srcOrd="0" destOrd="0" parTransId="{76062935-D12A-4CB8-AA8B-6C5CB7B31639}" sibTransId="{DFF7EE0E-BB6F-4897-A119-10E0802EE700}"/>
    <dgm:cxn modelId="{02E9626A-484C-4B4B-9CDF-8EAD33D66DEF}" type="presOf" srcId="{53E92774-E849-4189-87F7-685523115541}" destId="{E473A2D3-645D-420E-A550-4B6EBCCD5356}" srcOrd="0" destOrd="0" presId="urn:microsoft.com/office/officeart/2005/8/layout/vList5"/>
    <dgm:cxn modelId="{2BA77F87-9252-458B-9358-095A29F59AE0}" srcId="{4A7ABE7F-BA22-4592-8DBC-05465C8D4977}" destId="{5E75E0FC-389C-42A2-ACE6-5FE78A4161CD}" srcOrd="0" destOrd="0" parTransId="{DAD517C6-9F47-4150-9C26-6B3596122912}" sibTransId="{4BB0185C-0A75-4191-8A91-09BEB4685A0F}"/>
    <dgm:cxn modelId="{E56629AD-7D56-476B-80E1-DC3D184E00F2}" type="presOf" srcId="{E7EA4195-0459-46FF-854F-AD6FA500B256}" destId="{10D1CC2B-FF75-42CB-B219-F110500327AD}" srcOrd="0" destOrd="0" presId="urn:microsoft.com/office/officeart/2005/8/layout/vList5"/>
    <dgm:cxn modelId="{FB230DD9-6DA5-4D60-8E07-7B6E24EB021C}" type="presOf" srcId="{F7DAC8B8-9C03-4174-97BE-D55F8FC93F5E}" destId="{68E18AE6-92BE-480C-BAA4-D52F8DAF6C47}" srcOrd="0" destOrd="0" presId="urn:microsoft.com/office/officeart/2005/8/layout/vList5"/>
    <dgm:cxn modelId="{50A476DD-019F-484D-A9E8-96F5505C37B3}" srcId="{F7DAC8B8-9C03-4174-97BE-D55F8FC93F5E}" destId="{53E92774-E849-4189-87F7-685523115541}" srcOrd="1" destOrd="0" parTransId="{7040D0DF-C045-4F66-9031-3EA323ACE455}" sibTransId="{1F243A01-F240-4F54-B551-325963167FB1}"/>
    <dgm:cxn modelId="{96DE520F-34F7-4B1B-AFB7-3EE7591E93D3}" type="presParOf" srcId="{68E18AE6-92BE-480C-BAA4-D52F8DAF6C47}" destId="{022CB666-FAF8-4B71-856D-3450F321CF5E}" srcOrd="0" destOrd="0" presId="urn:microsoft.com/office/officeart/2005/8/layout/vList5"/>
    <dgm:cxn modelId="{F09C71DF-B633-4DB3-BAAA-1DEDB34F953C}" type="presParOf" srcId="{022CB666-FAF8-4B71-856D-3450F321CF5E}" destId="{0C99CC66-D01F-4567-8DCB-F76DD5DFD059}" srcOrd="0" destOrd="0" presId="urn:microsoft.com/office/officeart/2005/8/layout/vList5"/>
    <dgm:cxn modelId="{A8ED9006-0D5D-4E14-8E8B-AD1FD4C57B8A}" type="presParOf" srcId="{022CB666-FAF8-4B71-856D-3450F321CF5E}" destId="{80D7E79F-5346-41F4-8F19-BD8C5224272E}" srcOrd="1" destOrd="0" presId="urn:microsoft.com/office/officeart/2005/8/layout/vList5"/>
    <dgm:cxn modelId="{3A825BE7-BAA8-4610-9060-8C00EE3A6539}" type="presParOf" srcId="{68E18AE6-92BE-480C-BAA4-D52F8DAF6C47}" destId="{02361A31-CD91-4B8C-96ED-C27FE1B0B591}" srcOrd="1" destOrd="0" presId="urn:microsoft.com/office/officeart/2005/8/layout/vList5"/>
    <dgm:cxn modelId="{50940816-7D4D-4B63-B251-8B7CFA6E5B95}" type="presParOf" srcId="{68E18AE6-92BE-480C-BAA4-D52F8DAF6C47}" destId="{7F53CBE0-9F6C-422B-9160-E6D82641AD1D}" srcOrd="2" destOrd="0" presId="urn:microsoft.com/office/officeart/2005/8/layout/vList5"/>
    <dgm:cxn modelId="{5046B9D2-E062-4053-A642-F390BAD98C6C}" type="presParOf" srcId="{7F53CBE0-9F6C-422B-9160-E6D82641AD1D}" destId="{E473A2D3-645D-420E-A550-4B6EBCCD5356}" srcOrd="0" destOrd="0" presId="urn:microsoft.com/office/officeart/2005/8/layout/vList5"/>
    <dgm:cxn modelId="{62D8962F-A7CE-4B1A-9C4F-D0420374549B}" type="presParOf" srcId="{7F53CBE0-9F6C-422B-9160-E6D82641AD1D}" destId="{10D1CC2B-FF75-42CB-B219-F110500327A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7E79F-5346-41F4-8F19-BD8C5224272E}">
      <dsp:nvSpPr>
        <dsp:cNvPr id="0" name=""/>
        <dsp:cNvSpPr/>
      </dsp:nvSpPr>
      <dsp:spPr>
        <a:xfrm rot="5400000">
          <a:off x="5502766" y="-2068480"/>
          <a:ext cx="1336943" cy="580822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Increase employee engagement, simplify common internal tasks and provide immediate answers to general knowledge questions</a:t>
          </a:r>
        </a:p>
      </dsp:txBody>
      <dsp:txXfrm rot="-5400000">
        <a:off x="3267126" y="232424"/>
        <a:ext cx="5742960" cy="1206415"/>
      </dsp:txXfrm>
    </dsp:sp>
    <dsp:sp modelId="{0C99CC66-D01F-4567-8DCB-F76DD5DFD059}">
      <dsp:nvSpPr>
        <dsp:cNvPr id="0" name=""/>
        <dsp:cNvSpPr/>
      </dsp:nvSpPr>
      <dsp:spPr>
        <a:xfrm>
          <a:off x="0" y="41"/>
          <a:ext cx="3267126" cy="167117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Employee Productivity</a:t>
          </a:r>
          <a:endParaRPr lang="en-US" sz="2000" kern="1200" dirty="0"/>
        </a:p>
      </dsp:txBody>
      <dsp:txXfrm>
        <a:off x="81580" y="81621"/>
        <a:ext cx="3103966" cy="1508019"/>
      </dsp:txXfrm>
    </dsp:sp>
    <dsp:sp modelId="{10D1CC2B-FF75-42CB-B219-F110500327AD}">
      <dsp:nvSpPr>
        <dsp:cNvPr id="0" name=""/>
        <dsp:cNvSpPr/>
      </dsp:nvSpPr>
      <dsp:spPr>
        <a:xfrm rot="5400000">
          <a:off x="5502766" y="-313742"/>
          <a:ext cx="1336943" cy="580822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Helping users find information and complete simple tasks without the need of human assistance.</a:t>
          </a:r>
        </a:p>
      </dsp:txBody>
      <dsp:txXfrm rot="-5400000">
        <a:off x="3267126" y="1987162"/>
        <a:ext cx="5742960" cy="1206415"/>
      </dsp:txXfrm>
    </dsp:sp>
    <dsp:sp modelId="{E473A2D3-645D-420E-A550-4B6EBCCD5356}">
      <dsp:nvSpPr>
        <dsp:cNvPr id="0" name=""/>
        <dsp:cNvSpPr/>
      </dsp:nvSpPr>
      <dsp:spPr>
        <a:xfrm>
          <a:off x="0" y="1754779"/>
          <a:ext cx="3267126" cy="167117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Customer Support</a:t>
          </a:r>
          <a:endParaRPr lang="en-US" sz="2000" kern="1200" dirty="0"/>
        </a:p>
      </dsp:txBody>
      <dsp:txXfrm>
        <a:off x="81580" y="1836359"/>
        <a:ext cx="3103966" cy="15080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6/9/2018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3415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626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071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6/9/2018 10:21 AM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917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55673BB7-A35F-42F4-B456-31F620B21711}"/>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10195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6/9/2018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23031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97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512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77347"/>
            <a:ext cx="4795873" cy="1303306"/>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73992327"/>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 id="2147484174" r:id="rId32"/>
    <p:sldLayoutId id="2147484175" r:id="rId33"/>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Ellerbach/SharePointBot" TargetMode="External"/><Relationship Id="rId2" Type="http://schemas.openxmlformats.org/officeDocument/2006/relationships/hyperlink" Target="https://github.com/RickVanRousselt/SharePointAdminBot"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10.xml"/><Relationship Id="rId1" Type="http://schemas.openxmlformats.org/officeDocument/2006/relationships/video" Target="https://www.youtube.com/embed/N_q7WKoS_lc"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74.jpg"/><Relationship Id="rId3" Type="http://schemas.openxmlformats.org/officeDocument/2006/relationships/image" Target="../media/image65.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68.png"/><Relationship Id="rId17" Type="http://schemas.openxmlformats.org/officeDocument/2006/relationships/image" Target="../media/image36.png"/><Relationship Id="rId25" Type="http://schemas.openxmlformats.org/officeDocument/2006/relationships/image" Target="../media/image73.png"/><Relationship Id="rId2" Type="http://schemas.openxmlformats.org/officeDocument/2006/relationships/notesSlide" Target="../notesSlides/notesSlide13.xml"/><Relationship Id="rId16" Type="http://schemas.openxmlformats.org/officeDocument/2006/relationships/image" Target="../media/image70.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67.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69.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71.jpg"/><Relationship Id="rId4" Type="http://schemas.openxmlformats.org/officeDocument/2006/relationships/image" Target="../media/image66.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Integrate Bot and AI in your SharePoint environment</a:t>
            </a:r>
          </a:p>
        </p:txBody>
      </p:sp>
      <p:sp>
        <p:nvSpPr>
          <p:cNvPr id="3" name="Marcador de texto 2"/>
          <p:cNvSpPr>
            <a:spLocks noGrp="1"/>
          </p:cNvSpPr>
          <p:nvPr>
            <p:ph type="body" sz="quarter" idx="11"/>
          </p:nvPr>
        </p:nvSpPr>
        <p:spPr/>
        <p:txBody>
          <a:bodyPr/>
          <a:lstStyle/>
          <a:p>
            <a:r>
              <a:rPr lang="en-US" dirty="0"/>
              <a:t>Fabio Franzini</a:t>
            </a:r>
          </a:p>
        </p:txBody>
      </p:sp>
    </p:spTree>
    <p:extLst>
      <p:ext uri="{BB962C8B-B14F-4D97-AF65-F5344CB8AC3E}">
        <p14:creationId xmlns:p14="http://schemas.microsoft.com/office/powerpoint/2010/main" val="3673970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FCDDAF-57B7-4585-BCAF-D823E45FF89E}"/>
              </a:ext>
            </a:extLst>
          </p:cNvPr>
          <p:cNvSpPr>
            <a:spLocks noGrp="1"/>
          </p:cNvSpPr>
          <p:nvPr>
            <p:ph type="title"/>
          </p:nvPr>
        </p:nvSpPr>
        <p:spPr/>
        <p:txBody>
          <a:bodyPr/>
          <a:lstStyle/>
          <a:p>
            <a:r>
              <a:rPr lang="en-US"/>
              <a:t>Cognitive Services</a:t>
            </a:r>
          </a:p>
        </p:txBody>
      </p:sp>
      <p:sp>
        <p:nvSpPr>
          <p:cNvPr id="15" name="Rectangle 14"/>
          <p:cNvSpPr/>
          <p:nvPr/>
        </p:nvSpPr>
        <p:spPr bwMode="auto">
          <a:xfrm>
            <a:off x="8975" y="2587769"/>
            <a:ext cx="12190271" cy="42697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331908" y="2728092"/>
            <a:ext cx="2430020" cy="1887650"/>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dirty="0">
                <a:solidFill>
                  <a:schemeClr val="bg1"/>
                </a:solidFill>
                <a:latin typeface="Segoe UI Semilight"/>
              </a:rPr>
              <a:t>Recommendations</a:t>
            </a:r>
          </a:p>
          <a:p>
            <a:pPr defTabSz="877020">
              <a:lnSpc>
                <a:spcPct val="90000"/>
              </a:lnSpc>
              <a:spcAft>
                <a:spcPts val="588"/>
              </a:spcAft>
              <a:defRPr/>
            </a:pPr>
            <a:r>
              <a:rPr lang="en-US" sz="1600" kern="0" dirty="0">
                <a:solidFill>
                  <a:schemeClr val="bg1"/>
                </a:solidFill>
                <a:latin typeface="Segoe UI Semilight"/>
              </a:rPr>
              <a:t>Knowledge Exploration</a:t>
            </a:r>
          </a:p>
          <a:p>
            <a:pPr defTabSz="877020">
              <a:lnSpc>
                <a:spcPct val="90000"/>
              </a:lnSpc>
              <a:spcAft>
                <a:spcPts val="588"/>
              </a:spcAft>
              <a:defRPr/>
            </a:pPr>
            <a:r>
              <a:rPr lang="en-US" sz="1600" kern="0" dirty="0">
                <a:solidFill>
                  <a:schemeClr val="bg1"/>
                </a:solidFill>
                <a:latin typeface="Segoe UI Semilight"/>
              </a:rPr>
              <a:t>Entity Linking</a:t>
            </a:r>
          </a:p>
          <a:p>
            <a:pPr defTabSz="877020">
              <a:lnSpc>
                <a:spcPct val="90000"/>
              </a:lnSpc>
              <a:spcAft>
                <a:spcPts val="588"/>
              </a:spcAft>
              <a:defRPr/>
            </a:pPr>
            <a:r>
              <a:rPr lang="en-US" sz="1600" kern="0" dirty="0">
                <a:solidFill>
                  <a:schemeClr val="bg1"/>
                </a:solidFill>
                <a:latin typeface="Segoe UI Semilight"/>
              </a:rPr>
              <a:t>Academic Knowledge</a:t>
            </a:r>
          </a:p>
          <a:p>
            <a:pPr defTabSz="877020">
              <a:lnSpc>
                <a:spcPct val="90000"/>
              </a:lnSpc>
              <a:spcAft>
                <a:spcPts val="588"/>
              </a:spcAft>
              <a:defRPr/>
            </a:pPr>
            <a:r>
              <a:rPr lang="en-US" sz="1600" kern="0" dirty="0" err="1">
                <a:solidFill>
                  <a:schemeClr val="bg1"/>
                </a:solidFill>
                <a:latin typeface="Segoe UI Semilight"/>
              </a:rPr>
              <a:t>QnA</a:t>
            </a:r>
            <a:r>
              <a:rPr lang="en-US" sz="1600" kern="0" dirty="0">
                <a:solidFill>
                  <a:schemeClr val="bg1"/>
                </a:solidFill>
                <a:latin typeface="Segoe UI Semilight"/>
              </a:rPr>
              <a:t> Maker</a:t>
            </a:r>
          </a:p>
          <a:p>
            <a:pPr defTabSz="877020">
              <a:lnSpc>
                <a:spcPct val="90000"/>
              </a:lnSpc>
              <a:spcAft>
                <a:spcPts val="588"/>
              </a:spcAft>
              <a:defRPr/>
            </a:pPr>
            <a:r>
              <a:rPr lang="en-US" sz="1600" kern="0" dirty="0">
                <a:solidFill>
                  <a:schemeClr val="bg1"/>
                </a:solidFill>
                <a:latin typeface="Segoe UI Semilight"/>
              </a:rPr>
              <a:t>Custom Decision</a:t>
            </a:r>
          </a:p>
        </p:txBody>
      </p:sp>
      <p:sp>
        <p:nvSpPr>
          <p:cNvPr id="62" name="search_text"/>
          <p:cNvSpPr txBox="1"/>
          <p:nvPr/>
        </p:nvSpPr>
        <p:spPr>
          <a:xfrm>
            <a:off x="7452790" y="2728093"/>
            <a:ext cx="2240426" cy="2184662"/>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dirty="0">
                <a:solidFill>
                  <a:schemeClr val="bg1"/>
                </a:solidFill>
                <a:latin typeface="Segoe UI Semilight"/>
              </a:rPr>
              <a:t>Bing Autosuggest</a:t>
            </a:r>
          </a:p>
          <a:p>
            <a:pPr defTabSz="877020">
              <a:lnSpc>
                <a:spcPct val="90000"/>
              </a:lnSpc>
              <a:spcAft>
                <a:spcPts val="588"/>
              </a:spcAft>
              <a:defRPr/>
            </a:pPr>
            <a:r>
              <a:rPr lang="en-US" sz="1600" kern="0" dirty="0">
                <a:solidFill>
                  <a:schemeClr val="bg1"/>
                </a:solidFill>
                <a:latin typeface="Segoe UI Semilight"/>
              </a:rPr>
              <a:t>Bing Image Search</a:t>
            </a:r>
          </a:p>
          <a:p>
            <a:pPr defTabSz="877020">
              <a:lnSpc>
                <a:spcPct val="90000"/>
              </a:lnSpc>
              <a:spcAft>
                <a:spcPts val="588"/>
              </a:spcAft>
              <a:defRPr/>
            </a:pPr>
            <a:r>
              <a:rPr lang="en-US" sz="1600" kern="0" dirty="0">
                <a:solidFill>
                  <a:schemeClr val="bg1"/>
                </a:solidFill>
                <a:latin typeface="Segoe UI Semilight"/>
              </a:rPr>
              <a:t>Bing News Search</a:t>
            </a:r>
          </a:p>
          <a:p>
            <a:pPr defTabSz="877020">
              <a:lnSpc>
                <a:spcPct val="90000"/>
              </a:lnSpc>
              <a:spcAft>
                <a:spcPts val="588"/>
              </a:spcAft>
              <a:defRPr/>
            </a:pPr>
            <a:r>
              <a:rPr lang="en-US" sz="1600" kern="0" dirty="0">
                <a:solidFill>
                  <a:schemeClr val="bg1"/>
                </a:solidFill>
                <a:latin typeface="Segoe UI Semilight"/>
              </a:rPr>
              <a:t>Bing Video Search</a:t>
            </a:r>
          </a:p>
          <a:p>
            <a:pPr defTabSz="877020">
              <a:lnSpc>
                <a:spcPct val="90000"/>
              </a:lnSpc>
              <a:spcAft>
                <a:spcPts val="588"/>
              </a:spcAft>
              <a:defRPr/>
            </a:pPr>
            <a:r>
              <a:rPr lang="en-US" sz="1600" kern="0" dirty="0">
                <a:solidFill>
                  <a:schemeClr val="bg1"/>
                </a:solidFill>
                <a:latin typeface="Segoe UI Semilight"/>
              </a:rPr>
              <a:t>Bing Web Search</a:t>
            </a:r>
          </a:p>
          <a:p>
            <a:pPr defTabSz="877020">
              <a:lnSpc>
                <a:spcPct val="90000"/>
              </a:lnSpc>
              <a:spcAft>
                <a:spcPts val="588"/>
              </a:spcAft>
              <a:defRPr/>
            </a:pPr>
            <a:r>
              <a:rPr lang="en-US" sz="1600" kern="0" dirty="0">
                <a:solidFill>
                  <a:schemeClr val="bg1"/>
                </a:solidFill>
                <a:latin typeface="Segoe UI Semilight"/>
              </a:rPr>
              <a:t>Bing Custom Search</a:t>
            </a:r>
          </a:p>
          <a:p>
            <a:pPr defTabSz="877020">
              <a:lnSpc>
                <a:spcPct val="90000"/>
              </a:lnSpc>
              <a:spcAft>
                <a:spcPts val="588"/>
              </a:spcAft>
              <a:defRPr/>
            </a:pPr>
            <a:r>
              <a:rPr lang="en-US" sz="1600" kern="0" dirty="0">
                <a:solidFill>
                  <a:schemeClr val="bg1"/>
                </a:solidFill>
                <a:latin typeface="Segoe UI Semilight"/>
              </a:rPr>
              <a:t>Bing Entity Search</a:t>
            </a:r>
          </a:p>
        </p:txBody>
      </p:sp>
      <p:sp>
        <p:nvSpPr>
          <p:cNvPr id="77" name="language_text"/>
          <p:cNvSpPr txBox="1"/>
          <p:nvPr/>
        </p:nvSpPr>
        <p:spPr>
          <a:xfrm>
            <a:off x="2884721" y="2728093"/>
            <a:ext cx="2240426" cy="1950726"/>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dirty="0">
                <a:solidFill>
                  <a:schemeClr val="bg1"/>
                </a:solidFill>
                <a:latin typeface="Segoe UI Semilight"/>
              </a:rPr>
              <a:t>Translator Text</a:t>
            </a:r>
          </a:p>
          <a:p>
            <a:pPr defTabSz="877020">
              <a:lnSpc>
                <a:spcPct val="90000"/>
              </a:lnSpc>
              <a:spcAft>
                <a:spcPts val="588"/>
              </a:spcAft>
              <a:defRPr/>
            </a:pPr>
            <a:r>
              <a:rPr lang="en-US" sz="1600" kern="0" dirty="0">
                <a:solidFill>
                  <a:schemeClr val="bg1"/>
                </a:solidFill>
                <a:latin typeface="Segoe UI Semilight"/>
              </a:rPr>
              <a:t>Bing Spell Check</a:t>
            </a:r>
          </a:p>
          <a:p>
            <a:pPr defTabSz="877020">
              <a:lnSpc>
                <a:spcPct val="90000"/>
              </a:lnSpc>
              <a:spcAft>
                <a:spcPts val="588"/>
              </a:spcAft>
              <a:defRPr/>
            </a:pPr>
            <a:r>
              <a:rPr lang="en-US" sz="1600" kern="0" dirty="0">
                <a:solidFill>
                  <a:schemeClr val="bg1"/>
                </a:solidFill>
                <a:latin typeface="Segoe UI Semilight"/>
              </a:rPr>
              <a:t>LUIS</a:t>
            </a:r>
          </a:p>
          <a:p>
            <a:pPr defTabSz="877020">
              <a:lnSpc>
                <a:spcPct val="90000"/>
              </a:lnSpc>
              <a:spcAft>
                <a:spcPts val="588"/>
              </a:spcAft>
              <a:defRPr/>
            </a:pPr>
            <a:r>
              <a:rPr lang="en-US" sz="1600" kern="0" dirty="0">
                <a:solidFill>
                  <a:schemeClr val="bg1"/>
                </a:solidFill>
                <a:latin typeface="Segoe UI Semilight"/>
              </a:rPr>
              <a:t>Web Language Model</a:t>
            </a:r>
          </a:p>
          <a:p>
            <a:pPr defTabSz="877020">
              <a:lnSpc>
                <a:spcPct val="90000"/>
              </a:lnSpc>
              <a:spcAft>
                <a:spcPts val="588"/>
              </a:spcAft>
              <a:defRPr/>
            </a:pPr>
            <a:r>
              <a:rPr lang="en-US" sz="2000" b="1" kern="0" dirty="0">
                <a:solidFill>
                  <a:schemeClr val="bg1"/>
                </a:solidFill>
                <a:latin typeface="Segoe UI Semilight"/>
              </a:rPr>
              <a:t>Text Analytics</a:t>
            </a:r>
          </a:p>
          <a:p>
            <a:pPr defTabSz="877020">
              <a:lnSpc>
                <a:spcPct val="90000"/>
              </a:lnSpc>
              <a:spcAft>
                <a:spcPts val="588"/>
              </a:spcAft>
              <a:defRPr/>
            </a:pPr>
            <a:r>
              <a:rPr lang="en-US" sz="1600" kern="0" dirty="0">
                <a:solidFill>
                  <a:schemeClr val="bg1"/>
                </a:solidFill>
                <a:latin typeface="Segoe UI Semilight"/>
              </a:rPr>
              <a:t>Linguistic Analysis</a:t>
            </a:r>
          </a:p>
        </p:txBody>
      </p:sp>
      <p:sp>
        <p:nvSpPr>
          <p:cNvPr id="65" name="language_text"/>
          <p:cNvSpPr txBox="1"/>
          <p:nvPr/>
        </p:nvSpPr>
        <p:spPr>
          <a:xfrm>
            <a:off x="5189661" y="2728093"/>
            <a:ext cx="2240426" cy="1293626"/>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dirty="0">
                <a:solidFill>
                  <a:schemeClr val="bg1"/>
                </a:solidFill>
                <a:latin typeface="Segoe UI Semilight" panose="020B0402040204020203" pitchFamily="34" charset="0"/>
                <a:cs typeface="Segoe UI Semilight" panose="020B0402040204020203" pitchFamily="34" charset="0"/>
              </a:rPr>
              <a:t>Bing Speech</a:t>
            </a:r>
          </a:p>
          <a:p>
            <a:pPr defTabSz="877020">
              <a:lnSpc>
                <a:spcPct val="90000"/>
              </a:lnSpc>
              <a:spcAft>
                <a:spcPts val="588"/>
              </a:spcAft>
              <a:defRPr/>
            </a:pPr>
            <a:r>
              <a:rPr lang="en-US" sz="1600" kern="0" dirty="0">
                <a:solidFill>
                  <a:schemeClr val="bg1"/>
                </a:solidFill>
                <a:latin typeface="Segoe UI Semilight" panose="020B0402040204020203" pitchFamily="34" charset="0"/>
                <a:cs typeface="Segoe UI Semilight" panose="020B0402040204020203" pitchFamily="34" charset="0"/>
              </a:rPr>
              <a:t>Translator Speech</a:t>
            </a:r>
          </a:p>
          <a:p>
            <a:pPr defTabSz="877020">
              <a:lnSpc>
                <a:spcPct val="90000"/>
              </a:lnSpc>
              <a:spcAft>
                <a:spcPts val="588"/>
              </a:spcAft>
              <a:defRPr/>
            </a:pPr>
            <a:r>
              <a:rPr lang="en-US" sz="1600" kern="0" dirty="0">
                <a:solidFill>
                  <a:schemeClr val="bg1"/>
                </a:solidFill>
                <a:latin typeface="Segoe UI Semilight" panose="020B0402040204020203" pitchFamily="34" charset="0"/>
                <a:cs typeface="Segoe UI Semilight" panose="020B0402040204020203" pitchFamily="34" charset="0"/>
              </a:rPr>
              <a:t>Speaker Recognition</a:t>
            </a:r>
          </a:p>
          <a:p>
            <a:pPr defTabSz="877020">
              <a:lnSpc>
                <a:spcPct val="90000"/>
              </a:lnSpc>
              <a:spcAft>
                <a:spcPts val="588"/>
              </a:spcAft>
              <a:defRPr/>
            </a:pPr>
            <a:r>
              <a:rPr lang="en-US" sz="1600" kern="0" dirty="0">
                <a:solidFill>
                  <a:schemeClr val="bg1"/>
                </a:solidFill>
                <a:latin typeface="Segoe UI Semilight" panose="020B0402040204020203" pitchFamily="34" charset="0"/>
                <a:cs typeface="Segoe UI Semilight" panose="020B0402040204020203" pitchFamily="34" charset="0"/>
              </a:rPr>
              <a:t>Custom Speech</a:t>
            </a:r>
          </a:p>
        </p:txBody>
      </p:sp>
      <p:sp>
        <p:nvSpPr>
          <p:cNvPr id="82" name="gear_3"/>
          <p:cNvSpPr>
            <a:spLocks noChangeAspect="1" noEditPoints="1"/>
          </p:cNvSpPr>
          <p:nvPr/>
        </p:nvSpPr>
        <p:spPr bwMode="auto">
          <a:xfrm>
            <a:off x="10204164" y="1441608"/>
            <a:ext cx="377417" cy="38061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1602" y="1637693"/>
            <a:ext cx="1742541" cy="1055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Knowledge</a:t>
            </a:r>
          </a:p>
        </p:txBody>
      </p:sp>
      <p:sp>
        <p:nvSpPr>
          <p:cNvPr id="84" name="Rectangle 83"/>
          <p:cNvSpPr/>
          <p:nvPr/>
        </p:nvSpPr>
        <p:spPr bwMode="auto">
          <a:xfrm>
            <a:off x="5325898" y="1637687"/>
            <a:ext cx="1378243" cy="105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Speech</a:t>
            </a:r>
          </a:p>
        </p:txBody>
      </p:sp>
      <p:sp>
        <p:nvSpPr>
          <p:cNvPr id="85" name="speech_2"/>
          <p:cNvSpPr>
            <a:spLocks noChangeAspect="1" noEditPoints="1"/>
          </p:cNvSpPr>
          <p:nvPr/>
        </p:nvSpPr>
        <p:spPr bwMode="auto">
          <a:xfrm>
            <a:off x="5828926" y="1453777"/>
            <a:ext cx="372185" cy="33063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910" y="1433492"/>
            <a:ext cx="447054" cy="413940"/>
          </a:xfrm>
          <a:prstGeom prst="rect">
            <a:avLst/>
          </a:prstGeom>
        </p:spPr>
      </p:pic>
      <p:sp>
        <p:nvSpPr>
          <p:cNvPr id="87" name="Rectangle 86"/>
          <p:cNvSpPr/>
          <p:nvPr/>
        </p:nvSpPr>
        <p:spPr bwMode="auto">
          <a:xfrm>
            <a:off x="3007575" y="1637691"/>
            <a:ext cx="1695719" cy="1055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b="1"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Language</a:t>
            </a:r>
          </a:p>
        </p:txBody>
      </p:sp>
      <p:sp>
        <p:nvSpPr>
          <p:cNvPr id="88" name="Freeform 5"/>
          <p:cNvSpPr>
            <a:spLocks noChangeAspect="1" noEditPoints="1"/>
          </p:cNvSpPr>
          <p:nvPr/>
        </p:nvSpPr>
        <p:spPr bwMode="auto">
          <a:xfrm>
            <a:off x="7919534" y="1441931"/>
            <a:ext cx="386677" cy="3792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Semilight"/>
            </a:endParaRPr>
          </a:p>
        </p:txBody>
      </p:sp>
      <p:sp>
        <p:nvSpPr>
          <p:cNvPr id="89" name="Rectangle 88"/>
          <p:cNvSpPr/>
          <p:nvPr/>
        </p:nvSpPr>
        <p:spPr bwMode="auto">
          <a:xfrm>
            <a:off x="7326742" y="1637695"/>
            <a:ext cx="1572257" cy="1055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Search</a:t>
            </a:r>
          </a:p>
        </p:txBody>
      </p:sp>
      <p:sp>
        <p:nvSpPr>
          <p:cNvPr id="90" name="eye_2"/>
          <p:cNvSpPr>
            <a:spLocks noChangeAspect="1" noEditPoints="1"/>
          </p:cNvSpPr>
          <p:nvPr/>
        </p:nvSpPr>
        <p:spPr bwMode="auto">
          <a:xfrm>
            <a:off x="1415026" y="1469399"/>
            <a:ext cx="480277" cy="26648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Semilight"/>
            </a:endParaRPr>
          </a:p>
        </p:txBody>
      </p:sp>
      <p:sp>
        <p:nvSpPr>
          <p:cNvPr id="91" name="Rectangle 90"/>
          <p:cNvSpPr/>
          <p:nvPr/>
        </p:nvSpPr>
        <p:spPr bwMode="auto">
          <a:xfrm>
            <a:off x="925356" y="1637691"/>
            <a:ext cx="1459618" cy="1055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Vision</a:t>
            </a:r>
          </a:p>
        </p:txBody>
      </p:sp>
      <p:sp>
        <p:nvSpPr>
          <p:cNvPr id="35" name="language_text">
            <a:extLst>
              <a:ext uri="{FF2B5EF4-FFF2-40B4-BE49-F238E27FC236}">
                <a16:creationId xmlns:a16="http://schemas.microsoft.com/office/drawing/2014/main" id="{5CE84EEF-FB5A-4CF3-A917-6CA2F4964B39}"/>
              </a:ext>
            </a:extLst>
          </p:cNvPr>
          <p:cNvSpPr txBox="1"/>
          <p:nvPr/>
        </p:nvSpPr>
        <p:spPr>
          <a:xfrm>
            <a:off x="465840" y="2754834"/>
            <a:ext cx="2240426" cy="2184662"/>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dirty="0">
                <a:solidFill>
                  <a:schemeClr val="bg1"/>
                </a:solidFill>
                <a:latin typeface="Segoe UI Semilight"/>
              </a:rPr>
              <a:t>Computer Vision</a:t>
            </a:r>
          </a:p>
          <a:p>
            <a:pPr defTabSz="877020">
              <a:lnSpc>
                <a:spcPct val="90000"/>
              </a:lnSpc>
              <a:spcAft>
                <a:spcPts val="588"/>
              </a:spcAft>
              <a:defRPr/>
            </a:pPr>
            <a:r>
              <a:rPr lang="en-US" sz="1600" kern="0" dirty="0">
                <a:solidFill>
                  <a:schemeClr val="bg1"/>
                </a:solidFill>
                <a:latin typeface="Segoe UI Semilight"/>
              </a:rPr>
              <a:t>Face</a:t>
            </a:r>
          </a:p>
          <a:p>
            <a:pPr defTabSz="877020">
              <a:lnSpc>
                <a:spcPct val="90000"/>
              </a:lnSpc>
              <a:spcAft>
                <a:spcPts val="588"/>
              </a:spcAft>
              <a:defRPr/>
            </a:pPr>
            <a:r>
              <a:rPr lang="en-US" sz="1600" kern="0" dirty="0">
                <a:solidFill>
                  <a:schemeClr val="bg1"/>
                </a:solidFill>
                <a:latin typeface="Segoe UI Semilight"/>
              </a:rPr>
              <a:t>Content Moderator</a:t>
            </a:r>
          </a:p>
          <a:p>
            <a:pPr defTabSz="877020">
              <a:lnSpc>
                <a:spcPct val="90000"/>
              </a:lnSpc>
              <a:spcAft>
                <a:spcPts val="588"/>
              </a:spcAft>
              <a:defRPr/>
            </a:pPr>
            <a:r>
              <a:rPr lang="en-US" sz="1600" kern="0" dirty="0">
                <a:solidFill>
                  <a:schemeClr val="bg1"/>
                </a:solidFill>
                <a:latin typeface="Segoe UI Semilight"/>
              </a:rPr>
              <a:t>Emotion</a:t>
            </a:r>
          </a:p>
          <a:p>
            <a:pPr defTabSz="877020">
              <a:lnSpc>
                <a:spcPct val="90000"/>
              </a:lnSpc>
              <a:spcAft>
                <a:spcPts val="588"/>
              </a:spcAft>
              <a:defRPr/>
            </a:pPr>
            <a:r>
              <a:rPr lang="en-US" sz="1600" kern="0" dirty="0">
                <a:solidFill>
                  <a:schemeClr val="bg1"/>
                </a:solidFill>
                <a:latin typeface="Segoe UI Semilight"/>
              </a:rPr>
              <a:t>Video</a:t>
            </a:r>
          </a:p>
          <a:p>
            <a:pPr defTabSz="877020">
              <a:lnSpc>
                <a:spcPct val="90000"/>
              </a:lnSpc>
              <a:spcAft>
                <a:spcPts val="588"/>
              </a:spcAft>
              <a:defRPr/>
            </a:pPr>
            <a:r>
              <a:rPr lang="en-US" sz="1600" kern="0" dirty="0">
                <a:solidFill>
                  <a:schemeClr val="bg1"/>
                </a:solidFill>
                <a:latin typeface="Segoe UI Semilight"/>
              </a:rPr>
              <a:t>Custom Vision</a:t>
            </a:r>
          </a:p>
          <a:p>
            <a:pPr defTabSz="877020">
              <a:lnSpc>
                <a:spcPct val="90000"/>
              </a:lnSpc>
              <a:spcAft>
                <a:spcPts val="588"/>
              </a:spcAft>
              <a:defRPr/>
            </a:pPr>
            <a:r>
              <a:rPr lang="en-US" sz="1600" kern="0" dirty="0">
                <a:solidFill>
                  <a:schemeClr val="bg1"/>
                </a:solidFill>
                <a:latin typeface="Segoe UI Semilight"/>
              </a:rPr>
              <a:t>Video Indexer</a:t>
            </a:r>
          </a:p>
        </p:txBody>
      </p:sp>
    </p:spTree>
    <p:extLst>
      <p:ext uri="{BB962C8B-B14F-4D97-AF65-F5344CB8AC3E}">
        <p14:creationId xmlns:p14="http://schemas.microsoft.com/office/powerpoint/2010/main" val="221668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7EE2-1F6B-4F9F-B189-254FEC5F9289}"/>
              </a:ext>
            </a:extLst>
          </p:cNvPr>
          <p:cNvSpPr>
            <a:spLocks noGrp="1"/>
          </p:cNvSpPr>
          <p:nvPr>
            <p:ph type="title"/>
          </p:nvPr>
        </p:nvSpPr>
        <p:spPr/>
        <p:txBody>
          <a:bodyPr/>
          <a:lstStyle/>
          <a:p>
            <a:r>
              <a:rPr lang="it-IT" dirty="0"/>
              <a:t>COGNITIVE SERVICES</a:t>
            </a:r>
          </a:p>
        </p:txBody>
      </p:sp>
      <p:sp>
        <p:nvSpPr>
          <p:cNvPr id="3" name="Text Placeholder 2">
            <a:extLst>
              <a:ext uri="{FF2B5EF4-FFF2-40B4-BE49-F238E27FC236}">
                <a16:creationId xmlns:a16="http://schemas.microsoft.com/office/drawing/2014/main" id="{B0D441DD-C47B-4A3D-AB9A-4084682A98DB}"/>
              </a:ext>
            </a:extLst>
          </p:cNvPr>
          <p:cNvSpPr>
            <a:spLocks noGrp="1"/>
          </p:cNvSpPr>
          <p:nvPr>
            <p:ph type="body" sz="quarter" idx="12"/>
          </p:nvPr>
        </p:nvSpPr>
        <p:spPr/>
        <p:txBody>
          <a:bodyPr/>
          <a:lstStyle/>
          <a:p>
            <a:r>
              <a:rPr lang="it-IT" dirty="0"/>
              <a:t>DEMO</a:t>
            </a:r>
          </a:p>
        </p:txBody>
      </p:sp>
    </p:spTree>
    <p:extLst>
      <p:ext uri="{BB962C8B-B14F-4D97-AF65-F5344CB8AC3E}">
        <p14:creationId xmlns:p14="http://schemas.microsoft.com/office/powerpoint/2010/main" val="3638755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13BC91-9A52-4EDA-BE1B-E75879555DB4}"/>
              </a:ext>
            </a:extLst>
          </p:cNvPr>
          <p:cNvSpPr>
            <a:spLocks noGrp="1"/>
          </p:cNvSpPr>
          <p:nvPr>
            <p:ph type="body" sz="quarter" idx="10"/>
          </p:nvPr>
        </p:nvSpPr>
        <p:spPr/>
        <p:txBody>
          <a:bodyPr/>
          <a:lstStyle/>
          <a:p>
            <a:r>
              <a:rPr lang="en-US" dirty="0"/>
              <a:t>How to detect </a:t>
            </a:r>
            <a:r>
              <a:rPr lang="en-US" b="1" dirty="0"/>
              <a:t>language</a:t>
            </a:r>
            <a:r>
              <a:rPr lang="en-US" dirty="0"/>
              <a:t>, analyze </a:t>
            </a:r>
            <a:r>
              <a:rPr lang="en-US" b="1" dirty="0"/>
              <a:t>sentiment</a:t>
            </a:r>
            <a:r>
              <a:rPr lang="en-US" dirty="0"/>
              <a:t> and extract </a:t>
            </a:r>
            <a:r>
              <a:rPr lang="en-US" b="1" dirty="0"/>
              <a:t>key phrases</a:t>
            </a:r>
          </a:p>
          <a:p>
            <a:pPr marL="457200" indent="-457200">
              <a:buFont typeface="Arial" panose="020B0604020202020204" pitchFamily="34" charset="0"/>
              <a:buChar char="•"/>
            </a:pPr>
            <a:r>
              <a:rPr lang="en-US" dirty="0"/>
              <a:t>You must have a Cognitive Services API account with Text Analytics API in your Azure Subscription</a:t>
            </a:r>
          </a:p>
          <a:p>
            <a:pPr marL="457200" indent="-457200">
              <a:buFont typeface="Arial" panose="020B0604020202020204" pitchFamily="34" charset="0"/>
              <a:buChar char="•"/>
            </a:pPr>
            <a:r>
              <a:rPr lang="en-US" dirty="0"/>
              <a:t>Add NuGet Package: </a:t>
            </a:r>
            <a:r>
              <a:rPr lang="en-US" b="1" dirty="0" err="1"/>
              <a:t>Microsoft.Azure.CognitiveServices.Language</a:t>
            </a:r>
            <a:r>
              <a:rPr lang="en-US" b="1" dirty="0"/>
              <a:t> </a:t>
            </a:r>
            <a:r>
              <a:rPr lang="en-US" dirty="0"/>
              <a:t>(Prerelease) </a:t>
            </a:r>
          </a:p>
          <a:p>
            <a:pPr marL="457200" indent="-457200">
              <a:buFont typeface="Arial" panose="020B0604020202020204" pitchFamily="34" charset="0"/>
              <a:buChar char="•"/>
            </a:pPr>
            <a:r>
              <a:rPr lang="en-US" dirty="0"/>
              <a:t>You could call the HTTP endpoints directly from C# but </a:t>
            </a:r>
            <a:r>
              <a:rPr lang="en-US" dirty="0" err="1"/>
              <a:t>Microsoft.Azure.CognitiveServices.Language</a:t>
            </a:r>
            <a:r>
              <a:rPr lang="en-US" dirty="0"/>
              <a:t> SDK makes it much easier to call the service.</a:t>
            </a:r>
          </a:p>
        </p:txBody>
      </p:sp>
      <p:sp>
        <p:nvSpPr>
          <p:cNvPr id="6" name="Title 5">
            <a:extLst>
              <a:ext uri="{FF2B5EF4-FFF2-40B4-BE49-F238E27FC236}">
                <a16:creationId xmlns:a16="http://schemas.microsoft.com/office/drawing/2014/main" id="{2EC480FC-FEDF-470E-B80A-4FEC1E8D4B52}"/>
              </a:ext>
            </a:extLst>
          </p:cNvPr>
          <p:cNvSpPr>
            <a:spLocks noGrp="1"/>
          </p:cNvSpPr>
          <p:nvPr>
            <p:ph type="title"/>
          </p:nvPr>
        </p:nvSpPr>
        <p:spPr/>
        <p:txBody>
          <a:bodyPr/>
          <a:lstStyle/>
          <a:p>
            <a:r>
              <a:rPr lang="en-US" dirty="0"/>
              <a:t>Text Analytics API using C#</a:t>
            </a:r>
          </a:p>
        </p:txBody>
      </p:sp>
      <p:pic>
        <p:nvPicPr>
          <p:cNvPr id="8" name="Graphic 7">
            <a:extLst>
              <a:ext uri="{FF2B5EF4-FFF2-40B4-BE49-F238E27FC236}">
                <a16:creationId xmlns:a16="http://schemas.microsoft.com/office/drawing/2014/main" id="{E9AA653F-8E3B-4FF7-9B7E-4F01F10182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3715" y="5437311"/>
            <a:ext cx="1287450" cy="1192087"/>
          </a:xfrm>
          <a:prstGeom prst="rect">
            <a:avLst/>
          </a:prstGeom>
        </p:spPr>
      </p:pic>
    </p:spTree>
    <p:extLst>
      <p:ext uri="{BB962C8B-B14F-4D97-AF65-F5344CB8AC3E}">
        <p14:creationId xmlns:p14="http://schemas.microsoft.com/office/powerpoint/2010/main" val="75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9B08D-8BAB-4025-A01A-27B6BCAE4C2F}"/>
              </a:ext>
            </a:extLst>
          </p:cNvPr>
          <p:cNvSpPr>
            <a:spLocks noGrp="1"/>
          </p:cNvSpPr>
          <p:nvPr>
            <p:ph type="title"/>
          </p:nvPr>
        </p:nvSpPr>
        <p:spPr/>
        <p:txBody>
          <a:bodyPr/>
          <a:lstStyle/>
          <a:p>
            <a:r>
              <a:rPr lang="en-US" dirty="0"/>
              <a:t>Text Analytics API using C#</a:t>
            </a:r>
          </a:p>
        </p:txBody>
      </p:sp>
      <p:sp>
        <p:nvSpPr>
          <p:cNvPr id="5" name="Text Placeholder 4">
            <a:extLst>
              <a:ext uri="{FF2B5EF4-FFF2-40B4-BE49-F238E27FC236}">
                <a16:creationId xmlns:a16="http://schemas.microsoft.com/office/drawing/2014/main" id="{8EEBCDA8-EA03-4E30-B17A-04B58D9716AD}"/>
              </a:ext>
            </a:extLst>
          </p:cNvPr>
          <p:cNvSpPr>
            <a:spLocks noGrp="1"/>
          </p:cNvSpPr>
          <p:nvPr>
            <p:ph type="body" sz="quarter" idx="10"/>
          </p:nvPr>
        </p:nvSpPr>
        <p:spPr>
          <a:xfrm>
            <a:off x="518454" y="1447802"/>
            <a:ext cx="11155093" cy="5058506"/>
          </a:xfrm>
        </p:spPr>
        <p:txBody>
          <a:bodyPr/>
          <a:lstStyle/>
          <a:p>
            <a:r>
              <a:rPr lang="en-US" sz="1800" dirty="0"/>
              <a:t>using </a:t>
            </a:r>
            <a:r>
              <a:rPr lang="en-US" sz="1800" dirty="0" err="1"/>
              <a:t>Microsoft.Azure.CognitiveServices.Language.TextAnalytics</a:t>
            </a:r>
            <a:r>
              <a:rPr lang="en-US" sz="1800" dirty="0"/>
              <a:t>; </a:t>
            </a:r>
          </a:p>
          <a:p>
            <a:r>
              <a:rPr lang="en-US" sz="1800" dirty="0"/>
              <a:t>Using Microsoft.Azure.CognitiveServices.Language.TextAnalytics.Models;</a:t>
            </a:r>
          </a:p>
          <a:p>
            <a:r>
              <a:rPr lang="en-US" sz="1800" dirty="0"/>
              <a:t>...</a:t>
            </a:r>
          </a:p>
          <a:p>
            <a:r>
              <a:rPr lang="en-US" sz="1800" dirty="0"/>
              <a:t>class </a:t>
            </a:r>
            <a:r>
              <a:rPr lang="en-US" sz="1800" dirty="0" err="1"/>
              <a:t>ApiKeyServiceClientCredentials</a:t>
            </a:r>
            <a:r>
              <a:rPr lang="en-US" sz="1800" dirty="0"/>
              <a:t> : </a:t>
            </a:r>
            <a:r>
              <a:rPr lang="en-US" sz="1800" dirty="0" err="1"/>
              <a:t>ServiceClientCredentials</a:t>
            </a:r>
            <a:endParaRPr lang="en-US" sz="1800" dirty="0"/>
          </a:p>
          <a:p>
            <a:r>
              <a:rPr lang="en-US" sz="1800" dirty="0"/>
              <a:t>{</a:t>
            </a:r>
          </a:p>
          <a:p>
            <a:r>
              <a:rPr lang="en-US" sz="1800" dirty="0"/>
              <a:t>	public override Task </a:t>
            </a:r>
            <a:r>
              <a:rPr lang="en-US" sz="1800" dirty="0" err="1"/>
              <a:t>ProcessHttpRequestAsync</a:t>
            </a:r>
            <a:r>
              <a:rPr lang="en-US" sz="1800" dirty="0"/>
              <a:t>(</a:t>
            </a:r>
            <a:r>
              <a:rPr lang="en-US" sz="1800" dirty="0" err="1"/>
              <a:t>HttpRequestMessage</a:t>
            </a:r>
            <a:r>
              <a:rPr lang="en-US" sz="1800" dirty="0"/>
              <a:t> request, 					</a:t>
            </a:r>
            <a:r>
              <a:rPr lang="en-US" sz="1800" dirty="0" err="1"/>
              <a:t>CancellationToken</a:t>
            </a:r>
            <a:r>
              <a:rPr lang="en-US" sz="1800" dirty="0"/>
              <a:t> </a:t>
            </a:r>
            <a:r>
              <a:rPr lang="en-US" sz="1800" dirty="0" err="1"/>
              <a:t>cancellationToken</a:t>
            </a:r>
            <a:r>
              <a:rPr lang="en-US" sz="1800" dirty="0"/>
              <a:t>) </a:t>
            </a:r>
          </a:p>
          <a:p>
            <a:r>
              <a:rPr lang="en-US" sz="1800" dirty="0"/>
              <a:t>	{</a:t>
            </a:r>
          </a:p>
          <a:p>
            <a:r>
              <a:rPr lang="en-US" sz="1800" dirty="0"/>
              <a:t>		</a:t>
            </a:r>
            <a:r>
              <a:rPr lang="en-US" sz="1800" dirty="0" err="1"/>
              <a:t>request.Headers.Add</a:t>
            </a:r>
            <a:r>
              <a:rPr lang="en-US" sz="1800" dirty="0"/>
              <a:t>("</a:t>
            </a:r>
            <a:r>
              <a:rPr lang="en-US" sz="1800" dirty="0" err="1"/>
              <a:t>Ocp</a:t>
            </a:r>
            <a:r>
              <a:rPr lang="en-US" sz="1800" dirty="0"/>
              <a:t>-</a:t>
            </a:r>
            <a:r>
              <a:rPr lang="en-US" sz="1800" dirty="0" err="1"/>
              <a:t>Apim</a:t>
            </a:r>
            <a:r>
              <a:rPr lang="en-US" sz="1800" dirty="0"/>
              <a:t>-Subscription-Key", "ENTER KEY HERE");</a:t>
            </a:r>
          </a:p>
          <a:p>
            <a:r>
              <a:rPr lang="en-US" sz="1800" dirty="0"/>
              <a:t>		return </a:t>
            </a:r>
            <a:r>
              <a:rPr lang="en-US" sz="1800" dirty="0" err="1"/>
              <a:t>base.ProcessHttpRequestAsync</a:t>
            </a:r>
            <a:r>
              <a:rPr lang="en-US" sz="1800" dirty="0"/>
              <a:t>(request, </a:t>
            </a:r>
            <a:r>
              <a:rPr lang="en-US" sz="1800" dirty="0" err="1"/>
              <a:t>cancellationToken</a:t>
            </a:r>
            <a:r>
              <a:rPr lang="en-US" sz="1800" dirty="0"/>
              <a:t>);</a:t>
            </a:r>
          </a:p>
          <a:p>
            <a:r>
              <a:rPr lang="en-US" sz="1800" dirty="0"/>
              <a:t>	}</a:t>
            </a:r>
          </a:p>
          <a:p>
            <a:r>
              <a:rPr lang="en-US" sz="1800" dirty="0"/>
              <a:t>}</a:t>
            </a:r>
          </a:p>
          <a:p>
            <a:r>
              <a:rPr lang="en-US" sz="1800" dirty="0"/>
              <a:t>...</a:t>
            </a:r>
          </a:p>
        </p:txBody>
      </p:sp>
    </p:spTree>
    <p:extLst>
      <p:ext uri="{BB962C8B-B14F-4D97-AF65-F5344CB8AC3E}">
        <p14:creationId xmlns:p14="http://schemas.microsoft.com/office/powerpoint/2010/main" val="1026569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9B08D-8BAB-4025-A01A-27B6BCAE4C2F}"/>
              </a:ext>
            </a:extLst>
          </p:cNvPr>
          <p:cNvSpPr>
            <a:spLocks noGrp="1"/>
          </p:cNvSpPr>
          <p:nvPr>
            <p:ph type="title"/>
          </p:nvPr>
        </p:nvSpPr>
        <p:spPr/>
        <p:txBody>
          <a:bodyPr/>
          <a:lstStyle/>
          <a:p>
            <a:r>
              <a:rPr lang="en-US" dirty="0"/>
              <a:t>Text Analytics API using C#</a:t>
            </a:r>
          </a:p>
        </p:txBody>
      </p:sp>
      <p:sp>
        <p:nvSpPr>
          <p:cNvPr id="5" name="Text Placeholder 4">
            <a:extLst>
              <a:ext uri="{FF2B5EF4-FFF2-40B4-BE49-F238E27FC236}">
                <a16:creationId xmlns:a16="http://schemas.microsoft.com/office/drawing/2014/main" id="{8EEBCDA8-EA03-4E30-B17A-04B58D9716AD}"/>
              </a:ext>
            </a:extLst>
          </p:cNvPr>
          <p:cNvSpPr>
            <a:spLocks noGrp="1"/>
          </p:cNvSpPr>
          <p:nvPr>
            <p:ph type="body" sz="quarter" idx="10"/>
          </p:nvPr>
        </p:nvSpPr>
        <p:spPr>
          <a:xfrm>
            <a:off x="518454" y="1447802"/>
            <a:ext cx="11155093" cy="5058506"/>
          </a:xfrm>
        </p:spPr>
        <p:txBody>
          <a:bodyPr/>
          <a:lstStyle/>
          <a:p>
            <a:r>
              <a:rPr lang="en-US" sz="1800" dirty="0" err="1"/>
              <a:t>ITextAnalyticsAPI</a:t>
            </a:r>
            <a:r>
              <a:rPr lang="en-US" sz="1800" dirty="0"/>
              <a:t> client = new </a:t>
            </a:r>
            <a:r>
              <a:rPr lang="en-US" sz="1800" dirty="0" err="1"/>
              <a:t>TextAnalyticsAPI</a:t>
            </a:r>
            <a:r>
              <a:rPr lang="en-US" sz="1800" dirty="0"/>
              <a:t>(new </a:t>
            </a:r>
            <a:r>
              <a:rPr lang="en-US" sz="1800" dirty="0" err="1"/>
              <a:t>ApiKeyServiceClientCredentials</a:t>
            </a:r>
            <a:r>
              <a:rPr lang="en-US" sz="1800" dirty="0"/>
              <a:t>());            </a:t>
            </a:r>
            <a:r>
              <a:rPr lang="en-US" sz="1800" dirty="0" err="1"/>
              <a:t>client.AzureRegion</a:t>
            </a:r>
            <a:r>
              <a:rPr lang="en-US" sz="1800" dirty="0"/>
              <a:t> = </a:t>
            </a:r>
            <a:r>
              <a:rPr lang="en-US" sz="1800" dirty="0" err="1"/>
              <a:t>AzureRegions.Westeu</a:t>
            </a:r>
            <a:r>
              <a:rPr lang="en-US" sz="1800" dirty="0"/>
              <a:t>;</a:t>
            </a:r>
          </a:p>
          <a:p>
            <a:r>
              <a:rPr lang="en-US" sz="1800" dirty="0"/>
              <a:t>...</a:t>
            </a:r>
          </a:p>
          <a:p>
            <a:r>
              <a:rPr lang="en-US" sz="1800" dirty="0" err="1"/>
              <a:t>var</a:t>
            </a:r>
            <a:r>
              <a:rPr lang="en-US" sz="1800" dirty="0"/>
              <a:t> result = await </a:t>
            </a:r>
            <a:r>
              <a:rPr lang="en-US" sz="1800" dirty="0" err="1"/>
              <a:t>client.DetectLanguageAsync</a:t>
            </a:r>
            <a:r>
              <a:rPr lang="en-US" sz="1800" dirty="0"/>
              <a:t>(new </a:t>
            </a:r>
            <a:r>
              <a:rPr lang="en-US" sz="1800" dirty="0" err="1"/>
              <a:t>BatchInput</a:t>
            </a:r>
            <a:r>
              <a:rPr lang="en-US" sz="1800" dirty="0"/>
              <a:t>(new List&lt;Input&gt;()</a:t>
            </a:r>
          </a:p>
          <a:p>
            <a:r>
              <a:rPr lang="en-US" sz="1800" dirty="0"/>
              <a:t>	{ </a:t>
            </a:r>
          </a:p>
          <a:p>
            <a:r>
              <a:rPr lang="en-US" sz="1800" dirty="0"/>
              <a:t>		new Input("1", "This is a document written in English."), </a:t>
            </a:r>
          </a:p>
          <a:p>
            <a:r>
              <a:rPr lang="en-US" sz="1800" dirty="0"/>
              <a:t>		new Input("2", "Este </a:t>
            </a:r>
            <a:r>
              <a:rPr lang="en-US" sz="1800" dirty="0" err="1"/>
              <a:t>es</a:t>
            </a:r>
            <a:r>
              <a:rPr lang="en-US" sz="1800" dirty="0"/>
              <a:t> un document </a:t>
            </a:r>
            <a:r>
              <a:rPr lang="en-US" sz="1800" dirty="0" err="1"/>
              <a:t>escrito</a:t>
            </a:r>
            <a:r>
              <a:rPr lang="en-US" sz="1800" dirty="0"/>
              <a:t> </a:t>
            </a:r>
            <a:r>
              <a:rPr lang="en-US" sz="1800" dirty="0" err="1"/>
              <a:t>en</a:t>
            </a:r>
            <a:r>
              <a:rPr lang="en-US" sz="1800" dirty="0"/>
              <a:t> </a:t>
            </a:r>
            <a:r>
              <a:rPr lang="en-US" sz="1800" dirty="0" err="1"/>
              <a:t>Español</a:t>
            </a:r>
            <a:r>
              <a:rPr lang="en-US" sz="1800" dirty="0"/>
              <a:t>.")</a:t>
            </a:r>
            <a:r>
              <a:rPr lang="en-US" altLang="ja-JP" sz="1800" dirty="0"/>
              <a:t> </a:t>
            </a:r>
          </a:p>
          <a:p>
            <a:r>
              <a:rPr lang="en-US" altLang="ja-JP" sz="1800" dirty="0"/>
              <a:t>	}));</a:t>
            </a:r>
          </a:p>
          <a:p>
            <a:r>
              <a:rPr lang="en-US" altLang="ja-JP" sz="1800" dirty="0"/>
              <a:t>...</a:t>
            </a:r>
          </a:p>
          <a:p>
            <a:r>
              <a:rPr lang="en-US" sz="1800" dirty="0" err="1"/>
              <a:t>var</a:t>
            </a:r>
            <a:r>
              <a:rPr lang="en-US" sz="1800" dirty="0"/>
              <a:t> result2 = await </a:t>
            </a:r>
            <a:r>
              <a:rPr lang="en-US" sz="1800" dirty="0" err="1"/>
              <a:t>client.KeyPhrasesAsync</a:t>
            </a:r>
            <a:r>
              <a:rPr lang="en-US" sz="1800" dirty="0"/>
              <a:t>(new </a:t>
            </a:r>
            <a:r>
              <a:rPr lang="en-US" sz="1800" dirty="0" err="1"/>
              <a:t>MultiLanguageBatchInput</a:t>
            </a:r>
            <a:r>
              <a:rPr lang="en-US" sz="1800" dirty="0"/>
              <a:t>( </a:t>
            </a:r>
          </a:p>
          <a:p>
            <a:r>
              <a:rPr lang="en-US" sz="1800" dirty="0"/>
              <a:t>	new List&lt;</a:t>
            </a:r>
            <a:r>
              <a:rPr lang="en-US" sz="1800" dirty="0" err="1"/>
              <a:t>MultiLanguageInput</a:t>
            </a:r>
            <a:r>
              <a:rPr lang="en-US" sz="1800" dirty="0"/>
              <a:t>&gt;() { </a:t>
            </a:r>
          </a:p>
          <a:p>
            <a:r>
              <a:rPr lang="en-US" sz="1800" dirty="0"/>
              <a:t>		new </a:t>
            </a:r>
            <a:r>
              <a:rPr lang="en-US" sz="1800" dirty="0" err="1"/>
              <a:t>MultiLanguageInput</a:t>
            </a:r>
            <a:r>
              <a:rPr lang="en-US" sz="1800" dirty="0"/>
              <a:t>("ja", "1", "</a:t>
            </a:r>
            <a:r>
              <a:rPr lang="ja-JP" altLang="en-US" sz="1800" dirty="0"/>
              <a:t>猫は幸せ</a:t>
            </a:r>
            <a:r>
              <a:rPr lang="en-US" altLang="ja-JP" sz="1800" dirty="0"/>
              <a:t>"), </a:t>
            </a:r>
          </a:p>
          <a:p>
            <a:r>
              <a:rPr lang="en-US" sz="1800" dirty="0"/>
              <a:t>		new </a:t>
            </a:r>
            <a:r>
              <a:rPr lang="en-US" sz="1800" dirty="0" err="1"/>
              <a:t>MultiLanguageInput</a:t>
            </a:r>
            <a:r>
              <a:rPr lang="en-US" sz="1800" dirty="0"/>
              <a:t>("</a:t>
            </a:r>
            <a:r>
              <a:rPr lang="en-US" sz="1800" dirty="0" err="1"/>
              <a:t>en</a:t>
            </a:r>
            <a:r>
              <a:rPr lang="en-US" sz="1800" dirty="0"/>
              <a:t>", "3", "My cat is stiff as a rock."), </a:t>
            </a:r>
          </a:p>
          <a:p>
            <a:r>
              <a:rPr lang="en-US" sz="1800" dirty="0"/>
              <a:t>		new </a:t>
            </a:r>
            <a:r>
              <a:rPr lang="en-US" sz="1800" dirty="0" err="1"/>
              <a:t>MultiLanguageInput</a:t>
            </a:r>
            <a:r>
              <a:rPr lang="en-US" sz="1800" dirty="0"/>
              <a:t>("</a:t>
            </a:r>
            <a:r>
              <a:rPr lang="en-US" sz="1800" dirty="0" err="1"/>
              <a:t>es</a:t>
            </a:r>
            <a:r>
              <a:rPr lang="en-US" sz="1800" dirty="0"/>
              <a:t>", "4", "A mi me </a:t>
            </a:r>
            <a:r>
              <a:rPr lang="en-US" sz="1800" dirty="0" err="1"/>
              <a:t>encanta</a:t>
            </a:r>
            <a:r>
              <a:rPr lang="en-US" sz="1800" dirty="0"/>
              <a:t> el </a:t>
            </a:r>
            <a:r>
              <a:rPr lang="en-US" sz="1800" dirty="0" err="1"/>
              <a:t>fútbol</a:t>
            </a:r>
            <a:r>
              <a:rPr lang="en-US" sz="1800" dirty="0"/>
              <a:t>!") </a:t>
            </a:r>
          </a:p>
          <a:p>
            <a:r>
              <a:rPr lang="en-US" sz="1800" dirty="0"/>
              <a:t>	}));</a:t>
            </a:r>
            <a:endParaRPr lang="en-US" altLang="ja-JP" sz="1800" dirty="0"/>
          </a:p>
          <a:p>
            <a:r>
              <a:rPr lang="en-US" sz="1800" dirty="0"/>
              <a:t>...</a:t>
            </a:r>
          </a:p>
        </p:txBody>
      </p:sp>
    </p:spTree>
    <p:extLst>
      <p:ext uri="{BB962C8B-B14F-4D97-AF65-F5344CB8AC3E}">
        <p14:creationId xmlns:p14="http://schemas.microsoft.com/office/powerpoint/2010/main" val="746541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9B08D-8BAB-4025-A01A-27B6BCAE4C2F}"/>
              </a:ext>
            </a:extLst>
          </p:cNvPr>
          <p:cNvSpPr>
            <a:spLocks noGrp="1"/>
          </p:cNvSpPr>
          <p:nvPr>
            <p:ph type="title"/>
          </p:nvPr>
        </p:nvSpPr>
        <p:spPr/>
        <p:txBody>
          <a:bodyPr/>
          <a:lstStyle/>
          <a:p>
            <a:r>
              <a:rPr lang="en-US" dirty="0"/>
              <a:t>Text Analytics API using C#</a:t>
            </a:r>
          </a:p>
        </p:txBody>
      </p:sp>
      <p:sp>
        <p:nvSpPr>
          <p:cNvPr id="5" name="Text Placeholder 4">
            <a:extLst>
              <a:ext uri="{FF2B5EF4-FFF2-40B4-BE49-F238E27FC236}">
                <a16:creationId xmlns:a16="http://schemas.microsoft.com/office/drawing/2014/main" id="{8EEBCDA8-EA03-4E30-B17A-04B58D9716AD}"/>
              </a:ext>
            </a:extLst>
          </p:cNvPr>
          <p:cNvSpPr>
            <a:spLocks noGrp="1"/>
          </p:cNvSpPr>
          <p:nvPr>
            <p:ph type="body" sz="quarter" idx="10"/>
          </p:nvPr>
        </p:nvSpPr>
        <p:spPr>
          <a:xfrm>
            <a:off x="518454" y="1447802"/>
            <a:ext cx="11155093" cy="5058506"/>
          </a:xfrm>
        </p:spPr>
        <p:txBody>
          <a:bodyPr/>
          <a:lstStyle/>
          <a:p>
            <a:r>
              <a:rPr lang="en-US" sz="1800" dirty="0"/>
              <a:t>...</a:t>
            </a:r>
          </a:p>
          <a:p>
            <a:r>
              <a:rPr lang="en-US" sz="1800" dirty="0" err="1"/>
              <a:t>SentimentBatchResult</a:t>
            </a:r>
            <a:r>
              <a:rPr lang="en-US" sz="1800" dirty="0"/>
              <a:t> result3 = await </a:t>
            </a:r>
            <a:r>
              <a:rPr lang="en-US" sz="1800" dirty="0" err="1"/>
              <a:t>client.SentimentAsync</a:t>
            </a:r>
            <a:r>
              <a:rPr lang="en-US" sz="1800" dirty="0"/>
              <a:t>(</a:t>
            </a:r>
          </a:p>
          <a:p>
            <a:r>
              <a:rPr lang="en-US" sz="1800" dirty="0"/>
              <a:t>	new </a:t>
            </a:r>
            <a:r>
              <a:rPr lang="en-US" sz="1800" dirty="0" err="1"/>
              <a:t>MultiLanguageBatchInput</a:t>
            </a:r>
            <a:r>
              <a:rPr lang="en-US" sz="1800" dirty="0"/>
              <a:t>(new List&lt;</a:t>
            </a:r>
            <a:r>
              <a:rPr lang="en-US" sz="1800" dirty="0" err="1"/>
              <a:t>MultiLanguageInput</a:t>
            </a:r>
            <a:r>
              <a:rPr lang="en-US" sz="1800" dirty="0"/>
              <a:t>&gt;()</a:t>
            </a:r>
          </a:p>
          <a:p>
            <a:r>
              <a:rPr lang="en-US" sz="1800" dirty="0"/>
              <a:t>	 {</a:t>
            </a:r>
          </a:p>
          <a:p>
            <a:r>
              <a:rPr lang="en-US" sz="1800" dirty="0"/>
              <a:t>		new </a:t>
            </a:r>
            <a:r>
              <a:rPr lang="en-US" sz="1800" dirty="0" err="1"/>
              <a:t>MultiLanguageInput</a:t>
            </a:r>
            <a:r>
              <a:rPr lang="en-US" sz="1800" dirty="0"/>
              <a:t>("</a:t>
            </a:r>
            <a:r>
              <a:rPr lang="en-US" sz="1800" dirty="0" err="1"/>
              <a:t>en</a:t>
            </a:r>
            <a:r>
              <a:rPr lang="en-US" sz="1800" dirty="0"/>
              <a:t>", "0", "I had the best day of my life."),</a:t>
            </a:r>
          </a:p>
          <a:p>
            <a:r>
              <a:rPr lang="en-US" sz="1800" dirty="0"/>
              <a:t>		new </a:t>
            </a:r>
            <a:r>
              <a:rPr lang="en-US" sz="1800" dirty="0" err="1"/>
              <a:t>MultiLanguageInput</a:t>
            </a:r>
            <a:r>
              <a:rPr lang="en-US" sz="1800" dirty="0"/>
              <a:t>("</a:t>
            </a:r>
            <a:r>
              <a:rPr lang="en-US" sz="1800" dirty="0" err="1"/>
              <a:t>en</a:t>
            </a:r>
            <a:r>
              <a:rPr lang="en-US" sz="1800" dirty="0"/>
              <a:t>", "1", "This was a waste of my time. The speaker put me to sleep."),</a:t>
            </a:r>
          </a:p>
          <a:p>
            <a:r>
              <a:rPr lang="en-US" sz="1800" dirty="0"/>
              <a:t>		new </a:t>
            </a:r>
            <a:r>
              <a:rPr lang="en-US" sz="1800" dirty="0" err="1"/>
              <a:t>MultiLanguageInput</a:t>
            </a:r>
            <a:r>
              <a:rPr lang="en-US" sz="1800" dirty="0"/>
              <a:t>("</a:t>
            </a:r>
            <a:r>
              <a:rPr lang="en-US" sz="1800" dirty="0" err="1"/>
              <a:t>es</a:t>
            </a:r>
            <a:r>
              <a:rPr lang="en-US" sz="1800" dirty="0"/>
              <a:t>", "2", "No </a:t>
            </a:r>
            <a:r>
              <a:rPr lang="en-US" sz="1800" dirty="0" err="1"/>
              <a:t>tengo</a:t>
            </a:r>
            <a:r>
              <a:rPr lang="en-US" sz="1800" dirty="0"/>
              <a:t> </a:t>
            </a:r>
            <a:r>
              <a:rPr lang="en-US" sz="1800" dirty="0" err="1"/>
              <a:t>dinero</a:t>
            </a:r>
            <a:r>
              <a:rPr lang="en-US" sz="1800" dirty="0"/>
              <a:t> </a:t>
            </a:r>
            <a:r>
              <a:rPr lang="en-US" sz="1800" dirty="0" err="1"/>
              <a:t>ni</a:t>
            </a:r>
            <a:r>
              <a:rPr lang="en-US" sz="1800" dirty="0"/>
              <a:t> nada que </a:t>
            </a:r>
            <a:r>
              <a:rPr lang="en-US" sz="1800" dirty="0" err="1"/>
              <a:t>dar</a:t>
            </a:r>
            <a:r>
              <a:rPr lang="en-US" sz="1800" dirty="0"/>
              <a:t>..."),</a:t>
            </a:r>
          </a:p>
          <a:p>
            <a:r>
              <a:rPr lang="en-US" sz="1800" dirty="0"/>
              <a:t>		new </a:t>
            </a:r>
            <a:r>
              <a:rPr lang="en-US" sz="1800" dirty="0" err="1"/>
              <a:t>MultiLanguageInput</a:t>
            </a:r>
            <a:r>
              <a:rPr lang="en-US" sz="1800" dirty="0"/>
              <a:t>("it", "3", "</a:t>
            </a:r>
            <a:r>
              <a:rPr lang="en-US" sz="1800" dirty="0" err="1"/>
              <a:t>L'hotel</a:t>
            </a:r>
            <a:r>
              <a:rPr lang="en-US" sz="1800" dirty="0"/>
              <a:t> </a:t>
            </a:r>
            <a:r>
              <a:rPr lang="en-US" sz="1800" dirty="0" err="1"/>
              <a:t>veneziano</a:t>
            </a:r>
            <a:r>
              <a:rPr lang="en-US" sz="1800" dirty="0"/>
              <a:t> era </a:t>
            </a:r>
            <a:r>
              <a:rPr lang="en-US" sz="1800" dirty="0" err="1"/>
              <a:t>meraviglioso</a:t>
            </a:r>
            <a:r>
              <a:rPr lang="en-US" sz="1800" dirty="0"/>
              <a:t>. È un </a:t>
            </a:r>
            <a:r>
              <a:rPr lang="en-US" sz="1800" dirty="0" err="1"/>
              <a:t>bellissimo</a:t>
            </a:r>
            <a:r>
              <a:rPr lang="en-US" sz="1800" dirty="0"/>
              <a:t> </a:t>
            </a:r>
            <a:r>
              <a:rPr lang="en-US" sz="1800" dirty="0" err="1"/>
              <a:t>pezzo</a:t>
            </a:r>
            <a:r>
              <a:rPr lang="en-US" sz="1800" dirty="0"/>
              <a:t> di </a:t>
            </a:r>
            <a:r>
              <a:rPr lang="en-US" sz="1800" dirty="0" err="1"/>
              <a:t>architettura</a:t>
            </a:r>
            <a:r>
              <a:rPr lang="en-US" sz="1800" dirty="0"/>
              <a:t>.")</a:t>
            </a:r>
          </a:p>
          <a:p>
            <a:r>
              <a:rPr lang="en-US" sz="1800" dirty="0"/>
              <a:t>}));</a:t>
            </a:r>
          </a:p>
          <a:p>
            <a:r>
              <a:rPr lang="en-US" sz="1800" dirty="0"/>
              <a:t>...</a:t>
            </a:r>
          </a:p>
          <a:p>
            <a:endParaRPr lang="en-US" altLang="ja-JP" sz="1800" dirty="0"/>
          </a:p>
          <a:p>
            <a:endParaRPr lang="en-US" sz="1800" dirty="0"/>
          </a:p>
        </p:txBody>
      </p:sp>
    </p:spTree>
    <p:extLst>
      <p:ext uri="{BB962C8B-B14F-4D97-AF65-F5344CB8AC3E}">
        <p14:creationId xmlns:p14="http://schemas.microsoft.com/office/powerpoint/2010/main" val="2042875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EE05EE1-32D9-4879-A85B-A87E9F4E7036}"/>
              </a:ext>
            </a:extLst>
          </p:cNvPr>
          <p:cNvSpPr>
            <a:spLocks noGrp="1"/>
          </p:cNvSpPr>
          <p:nvPr>
            <p:ph type="body" sz="quarter" idx="10"/>
          </p:nvPr>
        </p:nvSpPr>
        <p:spPr/>
        <p:txBody>
          <a:bodyPr/>
          <a:lstStyle/>
          <a:p>
            <a:pPr marL="457200" indent="-457200">
              <a:buFont typeface="Arial" panose="020B0604020202020204" pitchFamily="34" charset="0"/>
              <a:buChar char="•"/>
            </a:pPr>
            <a:r>
              <a:rPr lang="en-US" dirty="0"/>
              <a:t>The </a:t>
            </a:r>
            <a:r>
              <a:rPr lang="en-US" b="1" dirty="0"/>
              <a:t>choice of good quality images </a:t>
            </a:r>
            <a:r>
              <a:rPr lang="en-US" dirty="0"/>
              <a:t>for SharePoint News can be complicated</a:t>
            </a:r>
          </a:p>
          <a:p>
            <a:pPr marL="457200" indent="-457200">
              <a:buFont typeface="Arial" panose="020B0604020202020204" pitchFamily="34" charset="0"/>
              <a:buChar char="•"/>
            </a:pPr>
            <a:r>
              <a:rPr lang="en-US" dirty="0"/>
              <a:t>You can use a </a:t>
            </a:r>
            <a:r>
              <a:rPr lang="en-US" b="1" dirty="0"/>
              <a:t>public repository </a:t>
            </a:r>
            <a:r>
              <a:rPr lang="en-US" dirty="0"/>
              <a:t>of royalty free images like </a:t>
            </a:r>
            <a:r>
              <a:rPr lang="en-US" dirty="0" err="1"/>
              <a:t>Pixabay</a:t>
            </a:r>
            <a:r>
              <a:rPr lang="en-US" dirty="0"/>
              <a:t>, </a:t>
            </a:r>
            <a:r>
              <a:rPr lang="en-US" dirty="0" err="1"/>
              <a:t>Pexels</a:t>
            </a:r>
            <a:r>
              <a:rPr lang="en-US" dirty="0"/>
              <a:t>, </a:t>
            </a:r>
            <a:r>
              <a:rPr lang="en-US" dirty="0" err="1"/>
              <a:t>ect</a:t>
            </a:r>
            <a:endParaRPr lang="en-US" dirty="0"/>
          </a:p>
          <a:p>
            <a:pPr marL="457200" indent="-457200">
              <a:buFont typeface="Arial" panose="020B0604020202020204" pitchFamily="34" charset="0"/>
              <a:buChar char="•"/>
            </a:pPr>
            <a:r>
              <a:rPr lang="en-US" dirty="0"/>
              <a:t>You can </a:t>
            </a:r>
            <a:r>
              <a:rPr lang="en-US" b="1" dirty="0"/>
              <a:t>automate</a:t>
            </a:r>
            <a:r>
              <a:rPr lang="en-US" dirty="0"/>
              <a:t> the choice of this images </a:t>
            </a:r>
            <a:r>
              <a:rPr lang="en-US" b="1" dirty="0"/>
              <a:t>using</a:t>
            </a:r>
            <a:r>
              <a:rPr lang="en-US" dirty="0"/>
              <a:t> </a:t>
            </a:r>
            <a:r>
              <a:rPr lang="en-US" b="1" dirty="0"/>
              <a:t>Cognitive</a:t>
            </a:r>
            <a:r>
              <a:rPr lang="en-US" dirty="0"/>
              <a:t> </a:t>
            </a:r>
            <a:r>
              <a:rPr lang="en-US" b="1" dirty="0"/>
              <a:t>Service</a:t>
            </a:r>
            <a:endParaRPr lang="en-US" dirty="0"/>
          </a:p>
          <a:p>
            <a:endParaRPr lang="en-US" dirty="0"/>
          </a:p>
          <a:p>
            <a:endParaRPr lang="en-US" dirty="0"/>
          </a:p>
        </p:txBody>
      </p:sp>
      <p:sp>
        <p:nvSpPr>
          <p:cNvPr id="2" name="Title 1">
            <a:extLst>
              <a:ext uri="{FF2B5EF4-FFF2-40B4-BE49-F238E27FC236}">
                <a16:creationId xmlns:a16="http://schemas.microsoft.com/office/drawing/2014/main" id="{0EDBA072-0C80-43DE-A026-53B2FEA9457C}"/>
              </a:ext>
            </a:extLst>
          </p:cNvPr>
          <p:cNvSpPr>
            <a:spLocks noGrp="1"/>
          </p:cNvSpPr>
          <p:nvPr>
            <p:ph type="title"/>
          </p:nvPr>
        </p:nvSpPr>
        <p:spPr/>
        <p:txBody>
          <a:bodyPr/>
          <a:lstStyle/>
          <a:p>
            <a:r>
              <a:rPr lang="en-US" dirty="0"/>
              <a:t>Simple Scenario for Text Analytics</a:t>
            </a:r>
          </a:p>
        </p:txBody>
      </p:sp>
    </p:spTree>
    <p:extLst>
      <p:ext uri="{BB962C8B-B14F-4D97-AF65-F5344CB8AC3E}">
        <p14:creationId xmlns:p14="http://schemas.microsoft.com/office/powerpoint/2010/main" val="3165653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7EE2-1F6B-4F9F-B189-254FEC5F9289}"/>
              </a:ext>
            </a:extLst>
          </p:cNvPr>
          <p:cNvSpPr>
            <a:spLocks noGrp="1"/>
          </p:cNvSpPr>
          <p:nvPr>
            <p:ph type="title"/>
          </p:nvPr>
        </p:nvSpPr>
        <p:spPr/>
        <p:txBody>
          <a:bodyPr/>
          <a:lstStyle/>
          <a:p>
            <a:r>
              <a:rPr lang="it-IT" dirty="0"/>
              <a:t>COGNITIVE SERVICES + SHAREPOINT</a:t>
            </a:r>
          </a:p>
        </p:txBody>
      </p:sp>
      <p:sp>
        <p:nvSpPr>
          <p:cNvPr id="3" name="Text Placeholder 2">
            <a:extLst>
              <a:ext uri="{FF2B5EF4-FFF2-40B4-BE49-F238E27FC236}">
                <a16:creationId xmlns:a16="http://schemas.microsoft.com/office/drawing/2014/main" id="{B0D441DD-C47B-4A3D-AB9A-4084682A98DB}"/>
              </a:ext>
            </a:extLst>
          </p:cNvPr>
          <p:cNvSpPr>
            <a:spLocks noGrp="1"/>
          </p:cNvSpPr>
          <p:nvPr>
            <p:ph type="body" sz="quarter" idx="12"/>
          </p:nvPr>
        </p:nvSpPr>
        <p:spPr/>
        <p:txBody>
          <a:bodyPr/>
          <a:lstStyle/>
          <a:p>
            <a:r>
              <a:rPr lang="it-IT" dirty="0"/>
              <a:t>DEMO</a:t>
            </a:r>
          </a:p>
        </p:txBody>
      </p:sp>
    </p:spTree>
    <p:extLst>
      <p:ext uri="{BB962C8B-B14F-4D97-AF65-F5344CB8AC3E}">
        <p14:creationId xmlns:p14="http://schemas.microsoft.com/office/powerpoint/2010/main" val="4139465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BOT &amp; AZURE BOT SERVICE</a:t>
            </a:r>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7448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59A57B9-58CB-40F7-B308-21261B5783DF}"/>
              </a:ext>
            </a:extLst>
          </p:cNvPr>
          <p:cNvSpPr>
            <a:spLocks noGrp="1"/>
          </p:cNvSpPr>
          <p:nvPr>
            <p:ph type="body" sz="quarter" idx="10"/>
          </p:nvPr>
        </p:nvSpPr>
        <p:spPr>
          <a:xfrm>
            <a:off x="519249" y="1447799"/>
            <a:ext cx="5576752" cy="1975926"/>
          </a:xfrm>
        </p:spPr>
        <p:txBody>
          <a:bodyPr/>
          <a:lstStyle/>
          <a:p>
            <a:r>
              <a:rPr lang="en-US" dirty="0">
                <a:solidFill>
                  <a:schemeClr val="tx1"/>
                </a:solidFill>
              </a:rPr>
              <a:t>A bot is an </a:t>
            </a:r>
            <a:r>
              <a:rPr lang="en-US" b="1" dirty="0">
                <a:solidFill>
                  <a:schemeClr val="tx1"/>
                </a:solidFill>
              </a:rPr>
              <a:t>app</a:t>
            </a:r>
            <a:r>
              <a:rPr lang="en-US" dirty="0">
                <a:solidFill>
                  <a:schemeClr val="tx1"/>
                </a:solidFill>
              </a:rPr>
              <a:t> that users </a:t>
            </a:r>
            <a:r>
              <a:rPr lang="en-US" b="1" dirty="0">
                <a:solidFill>
                  <a:schemeClr val="tx1"/>
                </a:solidFill>
              </a:rPr>
              <a:t>interact with in a conversational way </a:t>
            </a:r>
            <a:r>
              <a:rPr lang="en-US" dirty="0">
                <a:solidFill>
                  <a:schemeClr val="tx1"/>
                </a:solidFill>
              </a:rPr>
              <a:t>using text, graphics (cards), or speech. </a:t>
            </a:r>
          </a:p>
          <a:p>
            <a:r>
              <a:rPr lang="en-US" dirty="0">
                <a:solidFill>
                  <a:schemeClr val="tx1"/>
                </a:solidFill>
              </a:rPr>
              <a:t>It may be a </a:t>
            </a:r>
            <a:r>
              <a:rPr lang="en-US" b="1" dirty="0">
                <a:solidFill>
                  <a:schemeClr val="tx1"/>
                </a:solidFill>
              </a:rPr>
              <a:t>simple</a:t>
            </a:r>
            <a:r>
              <a:rPr lang="en-US" dirty="0">
                <a:solidFill>
                  <a:schemeClr val="tx1"/>
                </a:solidFill>
              </a:rPr>
              <a:t> question and answer dialog, or a </a:t>
            </a:r>
            <a:r>
              <a:rPr lang="en-US" b="1" dirty="0">
                <a:solidFill>
                  <a:schemeClr val="tx1"/>
                </a:solidFill>
              </a:rPr>
              <a:t>sophisticated</a:t>
            </a:r>
            <a:r>
              <a:rPr lang="en-US" dirty="0">
                <a:solidFill>
                  <a:schemeClr val="tx1"/>
                </a:solidFill>
              </a:rPr>
              <a:t> bot that allows people to </a:t>
            </a:r>
            <a:r>
              <a:rPr lang="en-US" b="1" dirty="0">
                <a:solidFill>
                  <a:schemeClr val="tx1"/>
                </a:solidFill>
              </a:rPr>
              <a:t>interact with services </a:t>
            </a:r>
            <a:r>
              <a:rPr lang="en-US" dirty="0">
                <a:solidFill>
                  <a:schemeClr val="tx1"/>
                </a:solidFill>
              </a:rPr>
              <a:t>in an </a:t>
            </a:r>
            <a:r>
              <a:rPr lang="en-US" b="1" dirty="0">
                <a:solidFill>
                  <a:schemeClr val="tx1"/>
                </a:solidFill>
              </a:rPr>
              <a:t>intelligent manner.</a:t>
            </a:r>
            <a:endParaRPr lang="it-IT" dirty="0">
              <a:solidFill>
                <a:schemeClr val="tx1"/>
              </a:solidFill>
            </a:endParaRPr>
          </a:p>
        </p:txBody>
      </p:sp>
      <p:sp>
        <p:nvSpPr>
          <p:cNvPr id="4" name="Title 3">
            <a:extLst>
              <a:ext uri="{FF2B5EF4-FFF2-40B4-BE49-F238E27FC236}">
                <a16:creationId xmlns:a16="http://schemas.microsoft.com/office/drawing/2014/main" id="{2001A102-9DFE-4E5F-8126-38C723700F15}"/>
              </a:ext>
            </a:extLst>
          </p:cNvPr>
          <p:cNvSpPr>
            <a:spLocks noGrp="1"/>
          </p:cNvSpPr>
          <p:nvPr>
            <p:ph type="title"/>
          </p:nvPr>
        </p:nvSpPr>
        <p:spPr/>
        <p:txBody>
          <a:bodyPr/>
          <a:lstStyle/>
          <a:p>
            <a:r>
              <a:rPr lang="it-IT" dirty="0"/>
              <a:t>What is a Bot?</a:t>
            </a:r>
          </a:p>
        </p:txBody>
      </p:sp>
      <p:pic>
        <p:nvPicPr>
          <p:cNvPr id="8" name="Picture 2" descr="https://dev.botframework.com/Client/Images/ChatBot-BotFramework.png">
            <a:extLst>
              <a:ext uri="{FF2B5EF4-FFF2-40B4-BE49-F238E27FC236}">
                <a16:creationId xmlns:a16="http://schemas.microsoft.com/office/drawing/2014/main" id="{4BFF78D2-AC41-4462-9458-2A0AAFDA2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63" y="1255302"/>
            <a:ext cx="32766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ev.botframework.com/Client/Images/IntegratedApps.png">
            <a:extLst>
              <a:ext uri="{FF2B5EF4-FFF2-40B4-BE49-F238E27FC236}">
                <a16:creationId xmlns:a16="http://schemas.microsoft.com/office/drawing/2014/main" id="{D949E017-82AF-43F5-A06F-29F81BC90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198" y="3813765"/>
            <a:ext cx="29432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57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Fabio Franzini	</a:t>
            </a:r>
          </a:p>
        </p:txBody>
      </p:sp>
      <p:sp>
        <p:nvSpPr>
          <p:cNvPr id="3" name="Marcador de texto 2"/>
          <p:cNvSpPr>
            <a:spLocks noGrp="1"/>
          </p:cNvSpPr>
          <p:nvPr>
            <p:ph type="body" sz="quarter" idx="12"/>
          </p:nvPr>
        </p:nvSpPr>
        <p:spPr/>
        <p:txBody>
          <a:bodyPr/>
          <a:lstStyle/>
          <a:p>
            <a:r>
              <a:rPr lang="en-US" dirty="0"/>
              <a:t>Office Servers &amp; Services MVP</a:t>
            </a:r>
          </a:p>
        </p:txBody>
      </p:sp>
      <p:sp>
        <p:nvSpPr>
          <p:cNvPr id="4" name="Marcador de texto 3"/>
          <p:cNvSpPr>
            <a:spLocks noGrp="1"/>
          </p:cNvSpPr>
          <p:nvPr>
            <p:ph type="body" sz="quarter" idx="13"/>
          </p:nvPr>
        </p:nvSpPr>
        <p:spPr/>
        <p:txBody>
          <a:bodyPr/>
          <a:lstStyle/>
          <a:p>
            <a:r>
              <a:rPr lang="en-US" dirty="0"/>
              <a:t>fabiofranzini.com</a:t>
            </a:r>
          </a:p>
        </p:txBody>
      </p:sp>
      <p:sp>
        <p:nvSpPr>
          <p:cNvPr id="5" name="Marcador de texto 4"/>
          <p:cNvSpPr>
            <a:spLocks noGrp="1"/>
          </p:cNvSpPr>
          <p:nvPr>
            <p:ph type="body" sz="quarter" idx="14"/>
          </p:nvPr>
        </p:nvSpPr>
        <p:spPr/>
        <p:txBody>
          <a:bodyPr/>
          <a:lstStyle/>
          <a:p>
            <a:r>
              <a:rPr lang="en-US" dirty="0"/>
              <a:t>https://medium.com/@fabiofranzini/</a:t>
            </a:r>
          </a:p>
        </p:txBody>
      </p:sp>
      <p:sp>
        <p:nvSpPr>
          <p:cNvPr id="6" name="Marcador de texto 5"/>
          <p:cNvSpPr>
            <a:spLocks noGrp="1"/>
          </p:cNvSpPr>
          <p:nvPr>
            <p:ph type="body" sz="quarter" idx="15"/>
          </p:nvPr>
        </p:nvSpPr>
        <p:spPr/>
        <p:txBody>
          <a:bodyPr/>
          <a:lstStyle/>
          <a:p>
            <a:r>
              <a:rPr lang="en-US" dirty="0"/>
              <a:t>@</a:t>
            </a:r>
            <a:r>
              <a:rPr lang="en-US" dirty="0" err="1"/>
              <a:t>franzinifabio</a:t>
            </a:r>
            <a:endParaRPr lang="en-US" dirty="0"/>
          </a:p>
        </p:txBody>
      </p:sp>
      <p:sp>
        <p:nvSpPr>
          <p:cNvPr id="8" name="Marcador de texto 7"/>
          <p:cNvSpPr>
            <a:spLocks noGrp="1"/>
          </p:cNvSpPr>
          <p:nvPr>
            <p:ph type="body" sz="quarter" idx="17"/>
          </p:nvPr>
        </p:nvSpPr>
        <p:spPr>
          <a:xfrm>
            <a:off x="1301231" y="4552809"/>
            <a:ext cx="8347504" cy="972913"/>
          </a:xfrm>
        </p:spPr>
        <p:txBody>
          <a:bodyPr/>
          <a:lstStyle/>
          <a:p>
            <a:r>
              <a:rPr lang="en-US" dirty="0"/>
              <a:t>Senior Consultant, Software Engineer and Trainer, specialized on SharePoint, Office 365 &amp; Azure</a:t>
            </a:r>
          </a:p>
        </p:txBody>
      </p:sp>
      <p:pic>
        <p:nvPicPr>
          <p:cNvPr id="1028" name="Picture 4" descr="Fabio Franzini from ð®ð¹ to @sps_madrid &amp; @SPSHNL">
            <a:extLst>
              <a:ext uri="{FF2B5EF4-FFF2-40B4-BE49-F238E27FC236}">
                <a16:creationId xmlns:a16="http://schemas.microsoft.com/office/drawing/2014/main" id="{C58A77A4-0BD1-427D-A1C3-E10F57E87EC5}"/>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l="37" r="3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06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oAutofit/>
          </a:bodyPr>
          <a:lstStyle/>
          <a:p>
            <a:r>
              <a:rPr lang="en-US" dirty="0">
                <a:solidFill>
                  <a:schemeClr val="bg1"/>
                </a:solidFill>
              </a:rPr>
              <a:t>What is the Azure Bot Service? </a:t>
            </a:r>
          </a:p>
        </p:txBody>
      </p:sp>
      <p:sp>
        <p:nvSpPr>
          <p:cNvPr id="402" name="Text Placeholder 1">
            <a:extLst>
              <a:ext uri="{FF2B5EF4-FFF2-40B4-BE49-F238E27FC236}">
                <a16:creationId xmlns:a16="http://schemas.microsoft.com/office/drawing/2014/main" id="{0F28F105-3A33-4A32-8D2B-42EECDB6C3A2}"/>
              </a:ext>
            </a:extLst>
          </p:cNvPr>
          <p:cNvSpPr txBox="1">
            <a:spLocks/>
          </p:cNvSpPr>
          <p:nvPr/>
        </p:nvSpPr>
        <p:spPr>
          <a:xfrm>
            <a:off x="258012" y="4502920"/>
            <a:ext cx="5346539" cy="1606492"/>
          </a:xfrm>
          <a:prstGeom prst="rect">
            <a:avLst/>
          </a:prstGeom>
          <a:noFill/>
        </p:spPr>
        <p:txBody>
          <a:bodyPr lIns="179285" tIns="143428" rIns="179285" bIns="143428">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defRPr/>
            </a:pPr>
            <a:r>
              <a:rPr lang="en-US" sz="1372" dirty="0">
                <a:solidFill>
                  <a:schemeClr val="bg1"/>
                </a:solidFill>
                <a:latin typeface="Segoe UI Semilight"/>
                <a:ea typeface="Segoe UI" panose="020B0502040204020203" pitchFamily="34" charset="0"/>
                <a:cs typeface="Segoe UI" panose="020B0502040204020203" pitchFamily="34" charset="0"/>
              </a:rPr>
              <a:t>Goals</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Start simple. Add complexity. No dead-ends.</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Bot adapts to the user, based on context</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Composable and intelligent controls to manage complexity</a:t>
            </a:r>
          </a:p>
        </p:txBody>
      </p:sp>
      <p:sp>
        <p:nvSpPr>
          <p:cNvPr id="249" name="Text Placeholder 1">
            <a:extLst>
              <a:ext uri="{FF2B5EF4-FFF2-40B4-BE49-F238E27FC236}">
                <a16:creationId xmlns:a16="http://schemas.microsoft.com/office/drawing/2014/main" id="{1BED4373-A24D-41FB-BBFC-469175CBCDE0}"/>
              </a:ext>
            </a:extLst>
          </p:cNvPr>
          <p:cNvSpPr txBox="1">
            <a:spLocks/>
          </p:cNvSpPr>
          <p:nvPr/>
        </p:nvSpPr>
        <p:spPr>
          <a:xfrm>
            <a:off x="271268" y="1311336"/>
            <a:ext cx="5271997" cy="1514522"/>
          </a:xfrm>
          <a:prstGeom prst="rect">
            <a:avLst/>
          </a:prstGeom>
          <a:noFill/>
        </p:spPr>
        <p:txBody>
          <a:bodyPr lIns="179285" tIns="143428" rIns="179285" bIns="143428">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defRPr/>
            </a:pPr>
            <a:r>
              <a:rPr lang="en-US" sz="1372" dirty="0">
                <a:solidFill>
                  <a:schemeClr val="bg1"/>
                </a:solidFill>
                <a:latin typeface="Segoe UI Semilight"/>
                <a:cs typeface="Segoe UI" panose="020B0502040204020203" pitchFamily="34" charset="0"/>
              </a:rPr>
              <a:t>What? </a:t>
            </a:r>
          </a:p>
          <a:p>
            <a:pPr marL="168072" indent="-168072" defTabSz="932563">
              <a:lnSpc>
                <a:spcPct val="100000"/>
              </a:lnSpc>
              <a:spcBef>
                <a:spcPts val="300"/>
              </a:spcBef>
              <a:buFont typeface="Arial" panose="020B0604020202020204" pitchFamily="34" charset="0"/>
              <a:buChar char="•"/>
              <a:defRPr/>
            </a:pPr>
            <a:r>
              <a:rPr lang="en-US" sz="1372" b="1" dirty="0">
                <a:solidFill>
                  <a:schemeClr val="bg1"/>
                </a:solidFill>
                <a:latin typeface="Segoe UI Semilight"/>
              </a:rPr>
              <a:t>Channels</a:t>
            </a:r>
            <a:endParaRPr lang="en-US" sz="588" dirty="0">
              <a:solidFill>
                <a:schemeClr val="bg1"/>
              </a:solidFill>
              <a:latin typeface="Segoe UI Semilight"/>
            </a:endParaRPr>
          </a:p>
          <a:p>
            <a:pPr marL="168072" indent="-168072" defTabSz="932563">
              <a:lnSpc>
                <a:spcPct val="100000"/>
              </a:lnSpc>
              <a:spcBef>
                <a:spcPts val="300"/>
              </a:spcBef>
              <a:buFont typeface="Arial" panose="020B0604020202020204" pitchFamily="34" charset="0"/>
              <a:buChar char="•"/>
              <a:defRPr/>
            </a:pPr>
            <a:r>
              <a:rPr lang="en-US" sz="1372" b="1" dirty="0">
                <a:solidFill>
                  <a:schemeClr val="bg1"/>
                </a:solidFill>
                <a:latin typeface="Segoe UI Semilight"/>
              </a:rPr>
              <a:t>Hosting services</a:t>
            </a:r>
            <a:endParaRPr lang="en-US" sz="1372" dirty="0">
              <a:solidFill>
                <a:schemeClr val="bg1"/>
              </a:solidFill>
              <a:latin typeface="Segoe UI Semilight"/>
            </a:endParaRPr>
          </a:p>
          <a:p>
            <a:pPr marL="168072" indent="-168072" defTabSz="932563">
              <a:lnSpc>
                <a:spcPct val="100000"/>
              </a:lnSpc>
              <a:spcBef>
                <a:spcPts val="300"/>
              </a:spcBef>
              <a:buFont typeface="Arial" panose="020B0604020202020204" pitchFamily="34" charset="0"/>
              <a:buChar char="•"/>
              <a:defRPr/>
            </a:pPr>
            <a:r>
              <a:rPr lang="en-US" sz="1372" b="1" dirty="0">
                <a:solidFill>
                  <a:schemeClr val="bg1"/>
                </a:solidFill>
                <a:latin typeface="Segoe UI Semilight"/>
              </a:rPr>
              <a:t>Tools</a:t>
            </a:r>
            <a:endParaRPr lang="en-US" sz="1372" dirty="0">
              <a:solidFill>
                <a:schemeClr val="bg1"/>
              </a:solidFill>
              <a:latin typeface="Segoe UI Semilight"/>
            </a:endParaRPr>
          </a:p>
        </p:txBody>
      </p:sp>
      <p:sp>
        <p:nvSpPr>
          <p:cNvPr id="250" name="Text Placeholder 1">
            <a:extLst>
              <a:ext uri="{FF2B5EF4-FFF2-40B4-BE49-F238E27FC236}">
                <a16:creationId xmlns:a16="http://schemas.microsoft.com/office/drawing/2014/main" id="{A330C695-61A0-4EEC-91B8-28EA02D24230}"/>
              </a:ext>
            </a:extLst>
          </p:cNvPr>
          <p:cNvSpPr txBox="1">
            <a:spLocks/>
          </p:cNvSpPr>
          <p:nvPr/>
        </p:nvSpPr>
        <p:spPr>
          <a:xfrm>
            <a:off x="285172" y="2675254"/>
            <a:ext cx="4239225" cy="1717514"/>
          </a:xfrm>
          <a:prstGeom prst="rect">
            <a:avLst/>
          </a:prstGeom>
          <a:noFill/>
        </p:spPr>
        <p:txBody>
          <a:bodyPr lIns="179285" tIns="143428" rIns="179285" bIns="143428">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defRPr/>
            </a:pPr>
            <a:r>
              <a:rPr lang="en-US" sz="1372" dirty="0">
                <a:solidFill>
                  <a:schemeClr val="bg1"/>
                </a:solidFill>
                <a:latin typeface="Segoe UI Semilight"/>
                <a:cs typeface="Segoe UI" panose="020B0502040204020203" pitchFamily="34" charset="0"/>
              </a:rPr>
              <a:t>Why? </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Implements standard protocols</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Modeling conversations is hard</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UI across multiple canvases is hard </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Language understanding is hard</a:t>
            </a:r>
          </a:p>
          <a:p>
            <a:pPr marL="168072" indent="-168072" defTabSz="932563">
              <a:lnSpc>
                <a:spcPct val="100000"/>
              </a:lnSpc>
              <a:spcBef>
                <a:spcPts val="300"/>
              </a:spcBef>
              <a:buFont typeface="Arial" panose="020B0604020202020204" pitchFamily="34" charset="0"/>
              <a:buChar char="•"/>
              <a:defRPr/>
            </a:pPr>
            <a:r>
              <a:rPr lang="en-US" sz="1372" dirty="0">
                <a:solidFill>
                  <a:schemeClr val="bg1"/>
                </a:solidFill>
                <a:latin typeface="Segoe UI Semilight"/>
              </a:rPr>
              <a:t>Common and well understood patterns</a:t>
            </a:r>
          </a:p>
        </p:txBody>
      </p:sp>
      <p:cxnSp>
        <p:nvCxnSpPr>
          <p:cNvPr id="59" name="Straight Connector 58">
            <a:extLst>
              <a:ext uri="{FF2B5EF4-FFF2-40B4-BE49-F238E27FC236}">
                <a16:creationId xmlns:a16="http://schemas.microsoft.com/office/drawing/2014/main" id="{15296F21-0E74-4D5B-B1F0-25D3B8BB6FD5}"/>
              </a:ext>
            </a:extLst>
          </p:cNvPr>
          <p:cNvCxnSpPr/>
          <p:nvPr/>
        </p:nvCxnSpPr>
        <p:spPr>
          <a:xfrm>
            <a:off x="6663413" y="3432397"/>
            <a:ext cx="0" cy="2366973"/>
          </a:xfrm>
          <a:prstGeom prst="line">
            <a:avLst/>
          </a:prstGeom>
          <a:noFill/>
          <a:ln w="3175" cap="flat">
            <a:solidFill>
              <a:schemeClr val="bg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80016" y="5538517"/>
            <a:ext cx="566796" cy="617915"/>
            <a:chOff x="6359800" y="5481051"/>
            <a:chExt cx="578161" cy="618002"/>
          </a:xfrm>
          <a:solidFill>
            <a:schemeClr val="bg1"/>
          </a:solidFill>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noAutofit/>
            </a:bodyPr>
            <a:lstStyle/>
            <a:p>
              <a:pPr algn="ctr" defTabSz="914225">
                <a:defRPr/>
              </a:pPr>
              <a:endParaRPr lang="en-US" sz="1200" err="1">
                <a:solidFill>
                  <a:schemeClr val="tx1"/>
                </a:solidFill>
                <a:latin typeface="Segoe UI Semilight"/>
                <a:cs typeface="Segoe UI" panose="020B0502040204020203" pitchFamily="34" charset="0"/>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0816"/>
            </a:xfrm>
            <a:prstGeom prst="rect">
              <a:avLst/>
            </a:prstGeom>
            <a:noFill/>
            <a:ln>
              <a:noFill/>
            </a:ln>
          </p:spPr>
          <p:txBody>
            <a:bodyPr wrap="square" lIns="0" tIns="0" rIns="0" bIns="0" rtlCol="0" anchor="t" anchorCtr="0">
              <a:spAutoFit/>
            </a:bodyPr>
            <a:lstStyle/>
            <a:p>
              <a:pPr algn="ctr" defTabSz="914225">
                <a:lnSpc>
                  <a:spcPct val="90000"/>
                </a:lnSpc>
                <a:spcAft>
                  <a:spcPts val="600"/>
                </a:spcAft>
                <a:defRPr/>
              </a:pPr>
              <a:r>
                <a:rPr lang="en-US" sz="800" dirty="0">
                  <a:solidFill>
                    <a:schemeClr val="bg1"/>
                  </a:solidFill>
                  <a:latin typeface="Segoe UI Semilight"/>
                  <a:cs typeface="Segoe UI" panose="020B0502040204020203" pitchFamily="34" charset="0"/>
                </a:rPr>
                <a:t>Third-Party</a:t>
              </a:r>
            </a:p>
          </p:txBody>
        </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368435" y="336611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bg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6970428" y="336611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bg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endParaRP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274517" y="2803877"/>
            <a:ext cx="1171669" cy="1352961"/>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507607" y="2521061"/>
            <a:ext cx="376052" cy="306643"/>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8883659" y="2521061"/>
            <a:ext cx="379160" cy="306643"/>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358128" y="1952319"/>
            <a:ext cx="133639" cy="251738"/>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278660" y="1952319"/>
            <a:ext cx="133639" cy="251738"/>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366717" y="1548296"/>
            <a:ext cx="1033887" cy="1021454"/>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468240" y="1868406"/>
            <a:ext cx="826695" cy="42267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682683" y="2381205"/>
            <a:ext cx="56977"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9027657" y="2381205"/>
            <a:ext cx="55942"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710654" y="2409177"/>
            <a:ext cx="344975" cy="3522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573908" y="197303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629850" y="202898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9030766" y="197303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9087744" y="202898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261048" y="2656770"/>
            <a:ext cx="1248330" cy="1091900"/>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334602" y="4366101"/>
            <a:ext cx="256917" cy="272458"/>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9105355" y="4366101"/>
            <a:ext cx="255882" cy="272458"/>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309738" y="4059458"/>
            <a:ext cx="1093973" cy="293176"/>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309738" y="4146477"/>
            <a:ext cx="1093973" cy="178185"/>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401940" y="4352633"/>
            <a:ext cx="896104" cy="282817"/>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8841185" y="4296693"/>
            <a:ext cx="27971" cy="2486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8848437" y="4300836"/>
            <a:ext cx="13468" cy="16576"/>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8851546" y="4307052"/>
            <a:ext cx="7252" cy="4143"/>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833934" y="4279082"/>
            <a:ext cx="45583" cy="45583"/>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8838078" y="4286333"/>
            <a:ext cx="35223" cy="3522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735517" y="4122651"/>
            <a:ext cx="239307" cy="240342"/>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745876" y="4133011"/>
            <a:ext cx="218587" cy="216515"/>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791459" y="4178594"/>
            <a:ext cx="130531" cy="128459"/>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254717" y="2753299"/>
            <a:ext cx="926998" cy="1798715"/>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7968908" y="4635452"/>
            <a:ext cx="660941" cy="2225238"/>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9047409" y="4635452"/>
            <a:ext cx="660941" cy="2225238"/>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6" name="Group 5">
            <a:extLst>
              <a:ext uri="{FF2B5EF4-FFF2-40B4-BE49-F238E27FC236}">
                <a16:creationId xmlns:a16="http://schemas.microsoft.com/office/drawing/2014/main" id="{7916F098-F32A-40D9-AED0-7C0E90AC46B1}"/>
              </a:ext>
            </a:extLst>
          </p:cNvPr>
          <p:cNvGrpSpPr/>
          <p:nvPr/>
        </p:nvGrpSpPr>
        <p:grpSpPr>
          <a:xfrm>
            <a:off x="8521697" y="1589821"/>
            <a:ext cx="651688" cy="284801"/>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404828" y="3046178"/>
            <a:ext cx="882117" cy="380511"/>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914225">
              <a:defRPr/>
            </a:pPr>
            <a:r>
              <a:rPr lang="en-US" sz="1100" b="1">
                <a:latin typeface="Segoe UI Semilight"/>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642" y="3193780"/>
            <a:ext cx="450507" cy="450508"/>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324242" y="3884715"/>
            <a:ext cx="1076363" cy="195339"/>
          </a:xfrm>
          <a:prstGeom prst="rect">
            <a:avLst/>
          </a:prstGeom>
          <a:noFill/>
          <a:ln>
            <a:noFill/>
          </a:ln>
        </p:spPr>
        <p:txBody>
          <a:bodyPr vert="horz" wrap="square" lIns="0" tIns="0" rIns="0" bIns="0" numCol="1" anchor="ctr" anchorCtr="0" compatLnSpc="1">
            <a:prstTxWarp prst="textNoShape">
              <a:avLst/>
            </a:prstTxWarp>
          </a:bodyPr>
          <a:lstStyle/>
          <a:p>
            <a:pPr algn="ctr" defTabSz="914225">
              <a:defRPr/>
            </a:pPr>
            <a:r>
              <a:rPr lang="en-US" sz="1100" b="1">
                <a:latin typeface="Segoe UI Semilight"/>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8866006" y="3730992"/>
            <a:ext cx="0" cy="182854"/>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246877" y="4474779"/>
            <a:ext cx="1890577" cy="1301761"/>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861" y="5377954"/>
              <a:ext cx="215752"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defRPr/>
              </a:pPr>
              <a:r>
                <a:rPr lang="en-US" sz="700">
                  <a:latin typeface="Segoe UI Semilight"/>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defRPr/>
              </a:pPr>
              <a:r>
                <a:rPr lang="en-US" sz="700">
                  <a:latin typeface="Segoe UI Semilight"/>
                  <a:ea typeface="Segoe UI" panose="020B0502040204020203" pitchFamily="34" charset="0"/>
                  <a:cs typeface="Segoe UI" panose="020B0502040204020203" pitchFamily="34" charset="0"/>
                </a:rPr>
                <a:t>Query over database </a:t>
              </a:r>
              <a:br>
                <a:rPr lang="en-US" sz="700">
                  <a:latin typeface="Segoe UI Semilight"/>
                  <a:ea typeface="Segoe UI" panose="020B0502040204020203" pitchFamily="34" charset="0"/>
                  <a:cs typeface="Segoe UI" panose="020B0502040204020203" pitchFamily="34" charset="0"/>
                </a:rPr>
              </a:br>
              <a:r>
                <a:rPr lang="en-US" sz="700">
                  <a:latin typeface="Segoe UI Semilight"/>
                  <a:ea typeface="Segoe UI" panose="020B0502040204020203" pitchFamily="34" charset="0"/>
                  <a:cs typeface="Segoe UI" panose="020B0502040204020203" pitchFamily="34" charset="0"/>
                </a:rPr>
                <a:t>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defRPr/>
              </a:pPr>
              <a:r>
                <a:rPr lang="en-US" sz="700">
                  <a:latin typeface="Segoe UI Semilight"/>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defRPr/>
              </a:pPr>
              <a:r>
                <a:rPr lang="en-US" sz="700">
                  <a:latin typeface="Segoe UI Semilight"/>
                  <a:ea typeface="Segoe UI" panose="020B0502040204020203" pitchFamily="34" charset="0"/>
                  <a:cs typeface="Segoe UI" panose="020B0502040204020203" pitchFamily="34" charset="0"/>
                </a:rPr>
                <a:t>Q&amp;A</a:t>
              </a: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91427" tIns="45713" rIns="91427" bIns="45713" numCol="1" anchor="t" anchorCtr="0" compatLnSpc="1">
              <a:prstTxWarp prst="textNoShape">
                <a:avLst/>
              </a:prstTxWarp>
            </a:bodyPr>
            <a:lstStyle/>
            <a:p>
              <a:pPr defTabSz="914225">
                <a:defRPr/>
              </a:pPr>
              <a:endParaRPr lang="en-US" sz="700">
                <a:latin typeface="Segoe UI Semilight"/>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9890847" y="4341162"/>
            <a:ext cx="133639" cy="35222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10000160" y="4311437"/>
            <a:ext cx="145035" cy="36258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10122816" y="4304985"/>
            <a:ext cx="148142" cy="344975"/>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348139" y="2841684"/>
            <a:ext cx="187552" cy="184666"/>
          </a:xfrm>
          <a:prstGeom prst="rect">
            <a:avLst/>
          </a:prstGeom>
        </p:spPr>
        <p:txBody>
          <a:bodyPr wrap="none" lIns="0" tIns="0" rIns="0" bIns="0">
            <a:spAutoFit/>
          </a:bodyPr>
          <a:lstStyle/>
          <a:p>
            <a:pPr algn="ctr" defTabSz="914225">
              <a:defRPr/>
            </a:pPr>
            <a:r>
              <a:rPr lang="en-US" sz="1200">
                <a:latin typeface="Segoe UI Semilight"/>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520565" y="2722590"/>
            <a:ext cx="1936116" cy="880707"/>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solidFill>
              <a:srgbClr val="FFFFFF"/>
            </a:solidFill>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defRPr/>
              </a:pPr>
              <a:endParaRPr lang="en-US" sz="1765">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429391" y="1735621"/>
            <a:ext cx="1458530" cy="1074937"/>
          </a:xfrm>
          <a:prstGeom prst="rect">
            <a:avLst/>
          </a:prstGeom>
          <a:solidFill>
            <a:schemeClr val="bg1"/>
          </a:solidFill>
        </p:spPr>
        <p:txBody>
          <a:bodyPr wrap="square" lIns="45713" tIns="45713" rIns="45713" bIns="45713" anchor="ctr">
            <a:noAutofit/>
          </a:bodyPr>
          <a:lstStyle/>
          <a:p>
            <a:pPr algn="ctr" defTabSz="932563">
              <a:defRPr/>
            </a:pPr>
            <a:r>
              <a:rPr lang="en-US" sz="1400" kern="0" dirty="0">
                <a:latin typeface="Segoe UI Semilight"/>
              </a:rPr>
              <a:t>Business logic and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507906" y="2053588"/>
            <a:ext cx="875703" cy="221776"/>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bg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607653" y="2158455"/>
            <a:ext cx="1475704" cy="538798"/>
          </a:xfrm>
          <a:prstGeom prst="wedgeRectCallout">
            <a:avLst>
              <a:gd name="adj1" fmla="val 40515"/>
              <a:gd name="adj2" fmla="val 102493"/>
            </a:avLst>
          </a:prstGeom>
          <a:solidFill>
            <a:schemeClr val="bg1"/>
          </a:solidFill>
        </p:spPr>
        <p:txBody>
          <a:bodyPr wrap="square" anchor="ctr">
            <a:noAutofit/>
          </a:bodyPr>
          <a:lstStyle/>
          <a:p>
            <a:pPr algn="ctr" defTabSz="932563">
              <a:defRPr/>
            </a:pPr>
            <a:r>
              <a:rPr lang="en-US" sz="1400" kern="0">
                <a:latin typeface="Segoe UI Semilight"/>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7880951" y="1709001"/>
            <a:ext cx="566910" cy="414640"/>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bg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7061148" y="4595821"/>
            <a:ext cx="578079" cy="110800"/>
          </a:xfrm>
          <a:prstGeom prst="rect">
            <a:avLst/>
          </a:prstGeom>
          <a:solidFill>
            <a:schemeClr val="accent5">
              <a:lumMod val="25000"/>
            </a:schemeClr>
          </a:solidFill>
          <a:ln>
            <a:noFill/>
          </a:ln>
        </p:spPr>
        <p:txBody>
          <a:bodyPr wrap="square" lIns="0" tIns="0" rIns="0" bIns="0" rtlCol="0" anchor="t" anchorCtr="0">
            <a:spAutoFit/>
          </a:bodyPr>
          <a:lstStyle/>
          <a:p>
            <a:pPr algn="ctr" defTabSz="914225">
              <a:lnSpc>
                <a:spcPct val="90000"/>
              </a:lnSpc>
              <a:spcAft>
                <a:spcPts val="600"/>
              </a:spcAft>
              <a:defRPr/>
            </a:pPr>
            <a:r>
              <a:rPr lang="en-US" sz="800">
                <a:solidFill>
                  <a:schemeClr val="bg1"/>
                </a:solidFill>
                <a:latin typeface="Segoe UI Semilight"/>
                <a:cs typeface="Segoe UI" panose="020B0502040204020203" pitchFamily="34" charset="0"/>
              </a:rPr>
              <a:t>Web Chat</a:t>
            </a:r>
          </a:p>
        </p:txBody>
      </p:sp>
      <p:sp>
        <p:nvSpPr>
          <p:cNvPr id="558" name="Oval 557">
            <a:extLst>
              <a:ext uri="{FF2B5EF4-FFF2-40B4-BE49-F238E27FC236}">
                <a16:creationId xmlns:a16="http://schemas.microsoft.com/office/drawing/2014/main" id="{76994E83-2EBB-4213-B2AD-49A83F999715}"/>
              </a:ext>
            </a:extLst>
          </p:cNvPr>
          <p:cNvSpPr/>
          <p:nvPr/>
        </p:nvSpPr>
        <p:spPr bwMode="auto">
          <a:xfrm>
            <a:off x="7142110" y="4123550"/>
            <a:ext cx="416153" cy="416153"/>
          </a:xfrm>
          <a:prstGeom prst="ellipse">
            <a:avLst/>
          </a:prstGeom>
          <a:solidFill>
            <a:schemeClr val="bg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cs typeface="Segoe UI" panose="020B0502040204020203" pitchFamily="34" charset="0"/>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7235748" y="4246315"/>
            <a:ext cx="228877" cy="170623"/>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err="1">
              <a:latin typeface="Segoe UI Semilight"/>
              <a:ea typeface="Segoe UI" panose="020B0502040204020203" pitchFamily="34" charset="0"/>
              <a:cs typeface="Segoe UI" panose="020B0502040204020203" pitchFamily="34" charset="0"/>
            </a:endParaRPr>
          </a:p>
        </p:txBody>
      </p:sp>
      <p:sp>
        <p:nvSpPr>
          <p:cNvPr id="574" name="Oval 573">
            <a:extLst>
              <a:ext uri="{FF2B5EF4-FFF2-40B4-BE49-F238E27FC236}">
                <a16:creationId xmlns:a16="http://schemas.microsoft.com/office/drawing/2014/main" id="{DBCF50DE-2F95-406A-931F-7B865473D7CD}"/>
              </a:ext>
            </a:extLst>
          </p:cNvPr>
          <p:cNvSpPr/>
          <p:nvPr/>
        </p:nvSpPr>
        <p:spPr bwMode="auto">
          <a:xfrm>
            <a:off x="6161423" y="4855602"/>
            <a:ext cx="416153" cy="416153"/>
          </a:xfrm>
          <a:prstGeom prst="ellipse">
            <a:avLst/>
          </a:prstGeom>
          <a:solidFill>
            <a:schemeClr val="bg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cs typeface="Segoe UI" panose="020B0502040204020203" pitchFamily="34" charset="0"/>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6080461" y="5327873"/>
            <a:ext cx="578079" cy="110800"/>
          </a:xfrm>
          <a:prstGeom prst="rect">
            <a:avLst/>
          </a:prstGeom>
          <a:solidFill>
            <a:schemeClr val="accent5">
              <a:lumMod val="25000"/>
            </a:schemeClr>
          </a:solidFill>
          <a:ln>
            <a:noFill/>
          </a:ln>
        </p:spPr>
        <p:txBody>
          <a:bodyPr wrap="square" lIns="0" tIns="0" rIns="0" bIns="0" rtlCol="0" anchor="t" anchorCtr="0">
            <a:spAutoFit/>
          </a:bodyPr>
          <a:lstStyle/>
          <a:p>
            <a:pPr algn="ctr" defTabSz="914225">
              <a:lnSpc>
                <a:spcPct val="90000"/>
              </a:lnSpc>
              <a:spcAft>
                <a:spcPts val="600"/>
              </a:spcAft>
              <a:defRPr/>
            </a:pPr>
            <a:r>
              <a:rPr lang="en-US" sz="800">
                <a:solidFill>
                  <a:schemeClr val="bg1"/>
                </a:solidFill>
                <a:latin typeface="Segoe UI Semilight"/>
                <a:cs typeface="Segoe UI" panose="020B0502040204020203" pitchFamily="34" charset="0"/>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49087" y="4943265"/>
            <a:ext cx="240828" cy="240828"/>
          </a:xfrm>
          <a:prstGeom prst="rect">
            <a:avLst/>
          </a:prstGeom>
          <a:ln>
            <a:noFill/>
          </a:ln>
        </p:spPr>
      </p:pic>
      <p:sp>
        <p:nvSpPr>
          <p:cNvPr id="578" name="TextBox 577">
            <a:extLst>
              <a:ext uri="{FF2B5EF4-FFF2-40B4-BE49-F238E27FC236}">
                <a16:creationId xmlns:a16="http://schemas.microsoft.com/office/drawing/2014/main" id="{6FB49664-D06F-4564-B0FD-5D5D91F0540D}"/>
              </a:ext>
            </a:extLst>
          </p:cNvPr>
          <p:cNvSpPr txBox="1"/>
          <p:nvPr/>
        </p:nvSpPr>
        <p:spPr>
          <a:xfrm>
            <a:off x="6080461" y="4595821"/>
            <a:ext cx="578079" cy="110800"/>
          </a:xfrm>
          <a:prstGeom prst="rect">
            <a:avLst/>
          </a:prstGeom>
          <a:solidFill>
            <a:schemeClr val="accent5">
              <a:lumMod val="25000"/>
            </a:schemeClr>
          </a:solidFill>
          <a:ln>
            <a:noFill/>
          </a:ln>
        </p:spPr>
        <p:txBody>
          <a:bodyPr wrap="square" lIns="0" tIns="0" rIns="0" bIns="0" rtlCol="0" anchor="t" anchorCtr="0">
            <a:spAutoFit/>
          </a:bodyPr>
          <a:lstStyle/>
          <a:p>
            <a:pPr algn="ctr" defTabSz="914225">
              <a:lnSpc>
                <a:spcPct val="90000"/>
              </a:lnSpc>
              <a:spcAft>
                <a:spcPts val="600"/>
              </a:spcAft>
              <a:defRPr/>
            </a:pPr>
            <a:r>
              <a:rPr lang="en-US" sz="800">
                <a:solidFill>
                  <a:schemeClr val="bg1"/>
                </a:solidFill>
                <a:latin typeface="Segoe UI Semilight"/>
                <a:cs typeface="Segoe UI" panose="020B0502040204020203" pitchFamily="34" charset="0"/>
              </a:rPr>
              <a:t>Bing</a:t>
            </a:r>
          </a:p>
        </p:txBody>
      </p:sp>
      <p:sp>
        <p:nvSpPr>
          <p:cNvPr id="580" name="Oval 579">
            <a:extLst>
              <a:ext uri="{FF2B5EF4-FFF2-40B4-BE49-F238E27FC236}">
                <a16:creationId xmlns:a16="http://schemas.microsoft.com/office/drawing/2014/main" id="{D580AEB8-C94A-4CED-A616-7DDB58C091C1}"/>
              </a:ext>
            </a:extLst>
          </p:cNvPr>
          <p:cNvSpPr/>
          <p:nvPr/>
        </p:nvSpPr>
        <p:spPr bwMode="auto">
          <a:xfrm>
            <a:off x="6161423" y="4123550"/>
            <a:ext cx="416153" cy="416153"/>
          </a:xfrm>
          <a:prstGeom prst="ellipse">
            <a:avLst/>
          </a:prstGeom>
          <a:solidFill>
            <a:schemeClr val="bg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45713" numCol="1" spcCol="0" rtlCol="0" fromWordArt="0" anchor="t" anchorCtr="0" forceAA="0" compatLnSpc="1">
            <a:prstTxWarp prst="textNoShape">
              <a:avLst/>
            </a:prstTxWarp>
            <a:noAutofit/>
          </a:bodyPr>
          <a:lstStyle/>
          <a:p>
            <a:pPr algn="ctr" defTabSz="932563">
              <a:defRPr/>
            </a:pPr>
            <a:endParaRPr lang="en-US" sz="1765">
              <a:solidFill>
                <a:schemeClr val="tx1"/>
              </a:solidFill>
              <a:latin typeface="Segoe UI Semilight"/>
              <a:cs typeface="Segoe UI" panose="020B0502040204020203" pitchFamily="34" charset="0"/>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229" t="20589" r="34229" b="20589"/>
          <a:stretch/>
        </p:blipFill>
        <p:spPr bwMode="auto">
          <a:xfrm>
            <a:off x="6263049" y="4188692"/>
            <a:ext cx="212902" cy="285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3" name="TextBox 562">
            <a:extLst>
              <a:ext uri="{FF2B5EF4-FFF2-40B4-BE49-F238E27FC236}">
                <a16:creationId xmlns:a16="http://schemas.microsoft.com/office/drawing/2014/main" id="{CC5D64BE-4088-4A7B-88B1-84258643B80F}"/>
              </a:ext>
            </a:extLst>
          </p:cNvPr>
          <p:cNvSpPr txBox="1"/>
          <p:nvPr/>
        </p:nvSpPr>
        <p:spPr>
          <a:xfrm>
            <a:off x="7061148" y="5327873"/>
            <a:ext cx="578079" cy="110800"/>
          </a:xfrm>
          <a:prstGeom prst="rect">
            <a:avLst/>
          </a:prstGeom>
          <a:solidFill>
            <a:schemeClr val="accent5">
              <a:lumMod val="25000"/>
            </a:schemeClr>
          </a:solidFill>
          <a:ln>
            <a:noFill/>
          </a:ln>
        </p:spPr>
        <p:txBody>
          <a:bodyPr wrap="square" lIns="0" tIns="0" rIns="0" bIns="0" rtlCol="0" anchor="t" anchorCtr="0">
            <a:spAutoFit/>
          </a:bodyPr>
          <a:lstStyle/>
          <a:p>
            <a:pPr algn="ctr" defTabSz="914225">
              <a:lnSpc>
                <a:spcPct val="90000"/>
              </a:lnSpc>
              <a:spcAft>
                <a:spcPts val="600"/>
              </a:spcAft>
              <a:defRPr/>
            </a:pPr>
            <a:r>
              <a:rPr lang="en-US" sz="800" dirty="0">
                <a:solidFill>
                  <a:schemeClr val="bg1"/>
                </a:solidFill>
                <a:latin typeface="Segoe UI Semilight"/>
                <a:ea typeface="Segoe UI" panose="020B0502040204020203" pitchFamily="34" charset="0"/>
                <a:cs typeface="Segoe UI" panose="020B0502040204020203" pitchFamily="34" charset="0"/>
              </a:rPr>
              <a:t>Direct Line</a:t>
            </a:r>
          </a:p>
        </p:txBody>
      </p:sp>
      <p:sp>
        <p:nvSpPr>
          <p:cNvPr id="52" name="Freeform: Shape 51">
            <a:extLst>
              <a:ext uri="{FF2B5EF4-FFF2-40B4-BE49-F238E27FC236}">
                <a16:creationId xmlns:a16="http://schemas.microsoft.com/office/drawing/2014/main" id="{F7688B24-CF01-4229-97C5-0811E131E3B4}"/>
              </a:ext>
            </a:extLst>
          </p:cNvPr>
          <p:cNvSpPr/>
          <p:nvPr/>
        </p:nvSpPr>
        <p:spPr bwMode="auto">
          <a:xfrm>
            <a:off x="5509767" y="3243046"/>
            <a:ext cx="1005093" cy="2125225"/>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bg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219647" y="5327874"/>
            <a:ext cx="578079" cy="221599"/>
          </a:xfrm>
          <a:prstGeom prst="rect">
            <a:avLst/>
          </a:prstGeom>
          <a:solidFill>
            <a:schemeClr val="accent5">
              <a:lumMod val="25000"/>
            </a:schemeClr>
          </a:solidFill>
          <a:ln>
            <a:noFill/>
          </a:ln>
        </p:spPr>
        <p:txBody>
          <a:bodyPr wrap="square" lIns="0" tIns="0" rIns="0" bIns="0" rtlCol="0" anchor="t" anchorCtr="0">
            <a:spAutoFit/>
          </a:bodyPr>
          <a:lstStyle/>
          <a:p>
            <a:pPr algn="ctr" defTabSz="914225">
              <a:lnSpc>
                <a:spcPct val="90000"/>
              </a:lnSpc>
              <a:spcAft>
                <a:spcPts val="600"/>
              </a:spcAft>
              <a:defRPr/>
            </a:pPr>
            <a:r>
              <a:rPr lang="en-US" sz="800" dirty="0">
                <a:solidFill>
                  <a:schemeClr val="bg1"/>
                </a:solidFill>
                <a:latin typeface="Segoe UI Semilight"/>
                <a:cs typeface="Segoe UI" panose="020B0502040204020203" pitchFamily="34" charset="0"/>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300609" y="4855602"/>
            <a:ext cx="416153" cy="416153"/>
          </a:xfrm>
          <a:prstGeom prst="ellipse">
            <a:avLst/>
          </a:prstGeom>
          <a:solidFill>
            <a:schemeClr val="bg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cs typeface="Segoe UI" panose="020B0502040204020203" pitchFamily="34" charset="0"/>
            </a:endParaRPr>
          </a:p>
        </p:txBody>
      </p:sp>
      <p:sp>
        <p:nvSpPr>
          <p:cNvPr id="589" name="TextBox 588">
            <a:extLst>
              <a:ext uri="{FF2B5EF4-FFF2-40B4-BE49-F238E27FC236}">
                <a16:creationId xmlns:a16="http://schemas.microsoft.com/office/drawing/2014/main" id="{6C53759B-7B18-4BF4-82D2-FDC0F19D447E}"/>
              </a:ext>
            </a:extLst>
          </p:cNvPr>
          <p:cNvSpPr txBox="1"/>
          <p:nvPr/>
        </p:nvSpPr>
        <p:spPr>
          <a:xfrm>
            <a:off x="5219647" y="4595821"/>
            <a:ext cx="578079" cy="110800"/>
          </a:xfrm>
          <a:prstGeom prst="rect">
            <a:avLst/>
          </a:prstGeom>
          <a:solidFill>
            <a:schemeClr val="accent5">
              <a:lumMod val="25000"/>
            </a:schemeClr>
          </a:solidFill>
          <a:ln>
            <a:noFill/>
          </a:ln>
        </p:spPr>
        <p:txBody>
          <a:bodyPr wrap="square" lIns="0" tIns="0" rIns="0" bIns="0" rtlCol="0" anchor="t" anchorCtr="0">
            <a:spAutoFit/>
          </a:bodyPr>
          <a:lstStyle/>
          <a:p>
            <a:pPr algn="ctr" defTabSz="914225">
              <a:lnSpc>
                <a:spcPct val="90000"/>
              </a:lnSpc>
              <a:spcAft>
                <a:spcPts val="600"/>
              </a:spcAft>
              <a:defRPr/>
            </a:pPr>
            <a:r>
              <a:rPr lang="en-US" sz="800" dirty="0">
                <a:solidFill>
                  <a:schemeClr val="bg1"/>
                </a:solidFill>
                <a:latin typeface="Segoe UI Semilight"/>
                <a:cs typeface="Segoe UI" panose="020B0502040204020203" pitchFamily="34" charset="0"/>
              </a:rPr>
              <a:t>Skype</a:t>
            </a:r>
          </a:p>
        </p:txBody>
      </p:sp>
      <p:sp>
        <p:nvSpPr>
          <p:cNvPr id="591" name="Oval 590">
            <a:extLst>
              <a:ext uri="{FF2B5EF4-FFF2-40B4-BE49-F238E27FC236}">
                <a16:creationId xmlns:a16="http://schemas.microsoft.com/office/drawing/2014/main" id="{E26360B2-21D1-46D8-B4C4-4C44A1779E73}"/>
              </a:ext>
            </a:extLst>
          </p:cNvPr>
          <p:cNvSpPr/>
          <p:nvPr/>
        </p:nvSpPr>
        <p:spPr bwMode="auto">
          <a:xfrm>
            <a:off x="5300609" y="4123550"/>
            <a:ext cx="416153" cy="416153"/>
          </a:xfrm>
          <a:prstGeom prst="ellipse">
            <a:avLst/>
          </a:prstGeom>
          <a:solidFill>
            <a:schemeClr val="bg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45713" numCol="1" spcCol="0" rtlCol="0" fromWordArt="0" anchor="t" anchorCtr="0" forceAA="0" compatLnSpc="1">
            <a:prstTxWarp prst="textNoShape">
              <a:avLst/>
            </a:prstTxWarp>
            <a:noAutofit/>
          </a:bodyPr>
          <a:lstStyle/>
          <a:p>
            <a:pPr algn="ctr" defTabSz="932563">
              <a:defRPr/>
            </a:pPr>
            <a:endParaRPr lang="en-US" sz="1765">
              <a:solidFill>
                <a:schemeClr val="tx1"/>
              </a:solidFill>
              <a:latin typeface="Segoe UI Semilight"/>
              <a:cs typeface="Segoe UI" panose="020B0502040204020203" pitchFamily="34" charset="0"/>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7"/>
          <a:stretch>
            <a:fillRect/>
          </a:stretch>
        </p:blipFill>
        <p:spPr>
          <a:xfrm>
            <a:off x="5394638" y="4218234"/>
            <a:ext cx="223393" cy="226787"/>
          </a:xfrm>
          <a:prstGeom prst="rect">
            <a:avLst/>
          </a:prstGeom>
          <a:ln>
            <a:noFill/>
          </a:ln>
        </p:spPr>
      </p:pic>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8"/>
          <a:stretch>
            <a:fillRect/>
          </a:stretch>
        </p:blipFill>
        <p:spPr>
          <a:xfrm>
            <a:off x="5390660" y="4945653"/>
            <a:ext cx="236054" cy="236054"/>
          </a:xfrm>
          <a:prstGeom prst="rect">
            <a:avLst/>
          </a:prstGeom>
          <a:ln>
            <a:noFill/>
          </a:ln>
        </p:spPr>
      </p:pic>
      <p:sp>
        <p:nvSpPr>
          <p:cNvPr id="251" name="Rectangle 18">
            <a:extLst>
              <a:ext uri="{FF2B5EF4-FFF2-40B4-BE49-F238E27FC236}">
                <a16:creationId xmlns:a16="http://schemas.microsoft.com/office/drawing/2014/main" id="{1E35A510-56BE-4224-9B15-8F3F7DCCA2E8}"/>
              </a:ext>
            </a:extLst>
          </p:cNvPr>
          <p:cNvSpPr>
            <a:spLocks noChangeArrowheads="1"/>
          </p:cNvSpPr>
          <p:nvPr/>
        </p:nvSpPr>
        <p:spPr bwMode="auto">
          <a:xfrm>
            <a:off x="9680213" y="5045220"/>
            <a:ext cx="444670" cy="300859"/>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defRPr/>
            </a:pPr>
            <a:r>
              <a:rPr lang="en-US" sz="700" dirty="0">
                <a:latin typeface="Segoe UI Semilight"/>
                <a:ea typeface="Segoe UI" panose="020B0502040204020203" pitchFamily="34" charset="0"/>
                <a:cs typeface="Segoe UI" panose="020B0502040204020203" pitchFamily="34" charset="0"/>
              </a:rPr>
              <a:t>LUIS</a:t>
            </a:r>
          </a:p>
        </p:txBody>
      </p:sp>
      <p:sp>
        <p:nvSpPr>
          <p:cNvPr id="253" name="Oval 252">
            <a:extLst>
              <a:ext uri="{FF2B5EF4-FFF2-40B4-BE49-F238E27FC236}">
                <a16:creationId xmlns:a16="http://schemas.microsoft.com/office/drawing/2014/main" id="{DF3920FB-F1DC-4BB8-A8CC-E2AB4235ABBB}"/>
              </a:ext>
            </a:extLst>
          </p:cNvPr>
          <p:cNvSpPr/>
          <p:nvPr/>
        </p:nvSpPr>
        <p:spPr bwMode="auto">
          <a:xfrm>
            <a:off x="7149642" y="4858771"/>
            <a:ext cx="416153" cy="416153"/>
          </a:xfrm>
          <a:prstGeom prst="ellipse">
            <a:avLst/>
          </a:prstGeom>
          <a:solidFill>
            <a:schemeClr val="bg1"/>
          </a:solidFill>
          <a:ln w="12700" cap="flat">
            <a:no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5">
              <a:solidFill>
                <a:schemeClr val="tx1"/>
              </a:solidFill>
              <a:latin typeface="Segoe UI Semilight"/>
              <a:cs typeface="Segoe UI" panose="020B0502040204020203" pitchFamily="34" charset="0"/>
            </a:endParaRPr>
          </a:p>
        </p:txBody>
      </p:sp>
      <p:pic>
        <p:nvPicPr>
          <p:cNvPr id="286" name="Picture 28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69162" y="4883487"/>
            <a:ext cx="381011" cy="381011"/>
          </a:xfrm>
          <a:prstGeom prst="rect">
            <a:avLst/>
          </a:prstGeom>
        </p:spPr>
      </p:pic>
    </p:spTree>
    <p:extLst>
      <p:ext uri="{BB962C8B-B14F-4D97-AF65-F5344CB8AC3E}">
        <p14:creationId xmlns:p14="http://schemas.microsoft.com/office/powerpoint/2010/main" val="2964630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81BB76-E186-4789-82E2-DC7C1E124FDB}"/>
              </a:ext>
            </a:extLst>
          </p:cNvPr>
          <p:cNvSpPr>
            <a:spLocks noGrp="1"/>
          </p:cNvSpPr>
          <p:nvPr>
            <p:ph type="body" sz="quarter" idx="10"/>
          </p:nvPr>
        </p:nvSpPr>
        <p:spPr/>
        <p:txBody>
          <a:bodyPr/>
          <a:lstStyle/>
          <a:p>
            <a:endParaRPr lang="en-US"/>
          </a:p>
        </p:txBody>
      </p:sp>
      <p:sp>
        <p:nvSpPr>
          <p:cNvPr id="5" name="Title 4">
            <a:extLst>
              <a:ext uri="{FF2B5EF4-FFF2-40B4-BE49-F238E27FC236}">
                <a16:creationId xmlns:a16="http://schemas.microsoft.com/office/drawing/2014/main" id="{A577CBEA-6470-4850-B76F-FCA50BB02469}"/>
              </a:ext>
            </a:extLst>
          </p:cNvPr>
          <p:cNvSpPr>
            <a:spLocks noGrp="1"/>
          </p:cNvSpPr>
          <p:nvPr>
            <p:ph type="title"/>
          </p:nvPr>
        </p:nvSpPr>
        <p:spPr/>
        <p:txBody>
          <a:bodyPr/>
          <a:lstStyle/>
          <a:p>
            <a:r>
              <a:rPr lang="en-US"/>
              <a:t>Common Business Scenarios</a:t>
            </a:r>
            <a:endParaRPr lang="en-US" dirty="0"/>
          </a:p>
        </p:txBody>
      </p:sp>
      <p:graphicFrame>
        <p:nvGraphicFramePr>
          <p:cNvPr id="8" name="Diagram 7">
            <a:extLst>
              <a:ext uri="{FF2B5EF4-FFF2-40B4-BE49-F238E27FC236}">
                <a16:creationId xmlns:a16="http://schemas.microsoft.com/office/drawing/2014/main" id="{00753AAE-E2F2-4F9F-A7EA-4EFD471925C4}"/>
              </a:ext>
            </a:extLst>
          </p:cNvPr>
          <p:cNvGraphicFramePr/>
          <p:nvPr>
            <p:extLst>
              <p:ext uri="{D42A27DB-BD31-4B8C-83A1-F6EECF244321}">
                <p14:modId xmlns:p14="http://schemas.microsoft.com/office/powerpoint/2010/main" val="1554210502"/>
              </p:ext>
            </p:extLst>
          </p:nvPr>
        </p:nvGraphicFramePr>
        <p:xfrm>
          <a:off x="1558325" y="1716000"/>
          <a:ext cx="9075350" cy="3426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7509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363"/>
            <a:ext cx="6109130" cy="3113816"/>
          </a:xfrm>
        </p:spPr>
        <p:txBody>
          <a:bodyPr/>
          <a:lstStyle/>
          <a:p>
            <a:r>
              <a:rPr lang="en-GB" dirty="0"/>
              <a:t>Bots are not intelligent out of the box. </a:t>
            </a:r>
          </a:p>
        </p:txBody>
      </p:sp>
      <p:pic>
        <p:nvPicPr>
          <p:cNvPr id="3" name="Picture 2" descr="screenshot&#10;&#10;Description generated with very high confidenc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9555" y="887671"/>
            <a:ext cx="4756880" cy="5005039"/>
          </a:xfrm>
          <a:prstGeom prst="rect">
            <a:avLst/>
          </a:prstGeom>
        </p:spPr>
      </p:pic>
    </p:spTree>
    <p:extLst>
      <p:ext uri="{BB962C8B-B14F-4D97-AF65-F5344CB8AC3E}">
        <p14:creationId xmlns:p14="http://schemas.microsoft.com/office/powerpoint/2010/main" val="1812409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155C-7D45-4729-8322-949519C3BAF4}"/>
              </a:ext>
            </a:extLst>
          </p:cNvPr>
          <p:cNvSpPr>
            <a:spLocks noGrp="1"/>
          </p:cNvSpPr>
          <p:nvPr>
            <p:ph type="title"/>
          </p:nvPr>
        </p:nvSpPr>
        <p:spPr>
          <a:xfrm>
            <a:off x="141301" y="153749"/>
            <a:ext cx="6011166" cy="1303306"/>
          </a:xfrm>
        </p:spPr>
        <p:txBody>
          <a:bodyPr/>
          <a:lstStyle/>
          <a:p>
            <a:r>
              <a:rPr lang="en-US" dirty="0"/>
              <a:t>Bots + </a:t>
            </a:r>
            <a:br>
              <a:rPr lang="en-US" dirty="0"/>
            </a:br>
            <a:r>
              <a:rPr lang="en-US" dirty="0"/>
              <a:t>Cognitive Services</a:t>
            </a:r>
          </a:p>
        </p:txBody>
      </p:sp>
      <p:sp>
        <p:nvSpPr>
          <p:cNvPr id="247" name="Freeform 22">
            <a:extLst>
              <a:ext uri="{FF2B5EF4-FFF2-40B4-BE49-F238E27FC236}">
                <a16:creationId xmlns:a16="http://schemas.microsoft.com/office/drawing/2014/main" id="{DABA21D4-CABE-445E-AE16-CC59F6A8ABAD}"/>
              </a:ext>
            </a:extLst>
          </p:cNvPr>
          <p:cNvSpPr>
            <a:spLocks/>
          </p:cNvSpPr>
          <p:nvPr/>
        </p:nvSpPr>
        <p:spPr bwMode="auto">
          <a:xfrm>
            <a:off x="12633064" y="4143419"/>
            <a:ext cx="1298699" cy="2446384"/>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48" name="Freeform 23">
            <a:extLst>
              <a:ext uri="{FF2B5EF4-FFF2-40B4-BE49-F238E27FC236}">
                <a16:creationId xmlns:a16="http://schemas.microsoft.com/office/drawing/2014/main" id="{03CF84D2-B9B5-46CA-BE18-B7E3958E36EA}"/>
              </a:ext>
            </a:extLst>
          </p:cNvPr>
          <p:cNvSpPr>
            <a:spLocks/>
          </p:cNvSpPr>
          <p:nvPr/>
        </p:nvSpPr>
        <p:spPr bwMode="auto">
          <a:xfrm>
            <a:off x="2056196" y="4307044"/>
            <a:ext cx="1298699" cy="2446384"/>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49" name="Oval 24">
            <a:extLst>
              <a:ext uri="{FF2B5EF4-FFF2-40B4-BE49-F238E27FC236}">
                <a16:creationId xmlns:a16="http://schemas.microsoft.com/office/drawing/2014/main" id="{6D4DB2A3-EC5D-43A4-A7BA-BDD4769FD701}"/>
              </a:ext>
            </a:extLst>
          </p:cNvPr>
          <p:cNvSpPr>
            <a:spLocks noChangeArrowheads="1"/>
          </p:cNvSpPr>
          <p:nvPr/>
        </p:nvSpPr>
        <p:spPr bwMode="auto">
          <a:xfrm>
            <a:off x="2911935" y="380755"/>
            <a:ext cx="10047283" cy="9926457"/>
          </a:xfrm>
          <a:prstGeom prst="ellipse">
            <a:avLst/>
          </a:prstGeom>
          <a:solidFill>
            <a:srgbClr val="BFBFB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0" name="Freeform 25">
            <a:extLst>
              <a:ext uri="{FF2B5EF4-FFF2-40B4-BE49-F238E27FC236}">
                <a16:creationId xmlns:a16="http://schemas.microsoft.com/office/drawing/2014/main" id="{EACCF8CE-C2F9-4403-881E-85008C1A7C0F}"/>
              </a:ext>
            </a:extLst>
          </p:cNvPr>
          <p:cNvSpPr>
            <a:spLocks/>
          </p:cNvSpPr>
          <p:nvPr/>
        </p:nvSpPr>
        <p:spPr bwMode="auto">
          <a:xfrm>
            <a:off x="3898539" y="3491580"/>
            <a:ext cx="8033793" cy="4107503"/>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1" name="Oval 26">
            <a:extLst>
              <a:ext uri="{FF2B5EF4-FFF2-40B4-BE49-F238E27FC236}">
                <a16:creationId xmlns:a16="http://schemas.microsoft.com/office/drawing/2014/main" id="{B45A6036-CE8B-4486-8C8D-8EDCA456B4CB}"/>
              </a:ext>
            </a:extLst>
          </p:cNvPr>
          <p:cNvSpPr>
            <a:spLocks noChangeArrowheads="1"/>
          </p:cNvSpPr>
          <p:nvPr/>
        </p:nvSpPr>
        <p:spPr bwMode="auto">
          <a:xfrm>
            <a:off x="6069110" y="9264714"/>
            <a:ext cx="553710" cy="543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2" name="Oval 27">
            <a:extLst>
              <a:ext uri="{FF2B5EF4-FFF2-40B4-BE49-F238E27FC236}">
                <a16:creationId xmlns:a16="http://schemas.microsoft.com/office/drawing/2014/main" id="{D0B91816-9370-4A5F-BCCA-11C5B7C7D6C3}"/>
              </a:ext>
            </a:extLst>
          </p:cNvPr>
          <p:cNvSpPr>
            <a:spLocks noChangeArrowheads="1"/>
          </p:cNvSpPr>
          <p:nvPr/>
        </p:nvSpPr>
        <p:spPr bwMode="auto">
          <a:xfrm>
            <a:off x="9421565" y="9264714"/>
            <a:ext cx="543643" cy="543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3" name="Freeform 28">
            <a:extLst>
              <a:ext uri="{FF2B5EF4-FFF2-40B4-BE49-F238E27FC236}">
                <a16:creationId xmlns:a16="http://schemas.microsoft.com/office/drawing/2014/main" id="{5BED7EFB-96AC-4333-9F07-232948273CE7}"/>
              </a:ext>
            </a:extLst>
          </p:cNvPr>
          <p:cNvSpPr>
            <a:spLocks/>
          </p:cNvSpPr>
          <p:nvPr/>
        </p:nvSpPr>
        <p:spPr bwMode="auto">
          <a:xfrm>
            <a:off x="6340931" y="9536547"/>
            <a:ext cx="3352446" cy="342296"/>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4" name="Oval 29">
            <a:extLst>
              <a:ext uri="{FF2B5EF4-FFF2-40B4-BE49-F238E27FC236}">
                <a16:creationId xmlns:a16="http://schemas.microsoft.com/office/drawing/2014/main" id="{4254CF10-0E3D-4CA0-8C7F-111487B0CA41}"/>
              </a:ext>
            </a:extLst>
          </p:cNvPr>
          <p:cNvSpPr>
            <a:spLocks noChangeArrowheads="1"/>
          </p:cNvSpPr>
          <p:nvPr/>
        </p:nvSpPr>
        <p:spPr bwMode="auto">
          <a:xfrm>
            <a:off x="4925417" y="4508392"/>
            <a:ext cx="1711461" cy="1701394"/>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5" name="Oval 30">
            <a:extLst>
              <a:ext uri="{FF2B5EF4-FFF2-40B4-BE49-F238E27FC236}">
                <a16:creationId xmlns:a16="http://schemas.microsoft.com/office/drawing/2014/main" id="{123442C1-1817-4032-8EE7-26E09C12F27F}"/>
              </a:ext>
            </a:extLst>
          </p:cNvPr>
          <p:cNvSpPr>
            <a:spLocks noChangeArrowheads="1"/>
          </p:cNvSpPr>
          <p:nvPr/>
        </p:nvSpPr>
        <p:spPr bwMode="auto">
          <a:xfrm>
            <a:off x="5469050" y="5052034"/>
            <a:ext cx="614118" cy="6141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6" name="Oval 31">
            <a:extLst>
              <a:ext uri="{FF2B5EF4-FFF2-40B4-BE49-F238E27FC236}">
                <a16:creationId xmlns:a16="http://schemas.microsoft.com/office/drawing/2014/main" id="{67984694-88A2-42DA-98D4-C0039568DB6C}"/>
              </a:ext>
            </a:extLst>
          </p:cNvPr>
          <p:cNvSpPr>
            <a:spLocks noChangeArrowheads="1"/>
          </p:cNvSpPr>
          <p:nvPr/>
        </p:nvSpPr>
        <p:spPr bwMode="auto">
          <a:xfrm>
            <a:off x="9365140" y="4508392"/>
            <a:ext cx="1711461" cy="1701394"/>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57" name="Oval 32">
            <a:extLst>
              <a:ext uri="{FF2B5EF4-FFF2-40B4-BE49-F238E27FC236}">
                <a16:creationId xmlns:a16="http://schemas.microsoft.com/office/drawing/2014/main" id="{B0D6A931-DD98-4501-B8D1-52C70C6961A6}"/>
              </a:ext>
            </a:extLst>
          </p:cNvPr>
          <p:cNvSpPr>
            <a:spLocks noChangeArrowheads="1"/>
          </p:cNvSpPr>
          <p:nvPr/>
        </p:nvSpPr>
        <p:spPr bwMode="auto">
          <a:xfrm>
            <a:off x="9918850" y="5052034"/>
            <a:ext cx="614118" cy="6141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nvGrpSpPr>
          <p:cNvPr id="352" name="Group 25">
            <a:extLst>
              <a:ext uri="{FF2B5EF4-FFF2-40B4-BE49-F238E27FC236}">
                <a16:creationId xmlns:a16="http://schemas.microsoft.com/office/drawing/2014/main" id="{7DB25EE0-2DC4-4211-9383-1D1B0415CED5}"/>
              </a:ext>
            </a:extLst>
          </p:cNvPr>
          <p:cNvGrpSpPr>
            <a:grpSpLocks noChangeAspect="1"/>
          </p:cNvGrpSpPr>
          <p:nvPr/>
        </p:nvGrpSpPr>
        <p:grpSpPr bwMode="auto">
          <a:xfrm rot="21176381">
            <a:off x="8236356" y="570385"/>
            <a:ext cx="1799583" cy="1793004"/>
            <a:chOff x="3594" y="922"/>
            <a:chExt cx="547" cy="545"/>
          </a:xfrm>
        </p:grpSpPr>
        <p:sp>
          <p:nvSpPr>
            <p:cNvPr id="371" name="Freeform 26">
              <a:extLst>
                <a:ext uri="{FF2B5EF4-FFF2-40B4-BE49-F238E27FC236}">
                  <a16:creationId xmlns:a16="http://schemas.microsoft.com/office/drawing/2014/main" id="{52253740-4E88-4581-A0BB-432EEEFDC38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72" name="Freeform 27">
              <a:extLst>
                <a:ext uri="{FF2B5EF4-FFF2-40B4-BE49-F238E27FC236}">
                  <a16:creationId xmlns:a16="http://schemas.microsoft.com/office/drawing/2014/main" id="{DAD43D15-F51F-4FC0-9B8D-E61C493552C0}"/>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nvGrpSpPr>
          <p:cNvPr id="353" name="Group 25">
            <a:extLst>
              <a:ext uri="{FF2B5EF4-FFF2-40B4-BE49-F238E27FC236}">
                <a16:creationId xmlns:a16="http://schemas.microsoft.com/office/drawing/2014/main" id="{E9F5BFD7-79FA-4E8E-B909-E5BC6C8FDC5C}"/>
              </a:ext>
            </a:extLst>
          </p:cNvPr>
          <p:cNvGrpSpPr>
            <a:grpSpLocks noChangeAspect="1"/>
          </p:cNvGrpSpPr>
          <p:nvPr/>
        </p:nvGrpSpPr>
        <p:grpSpPr bwMode="auto">
          <a:xfrm>
            <a:off x="5630474" y="2261101"/>
            <a:ext cx="1289567" cy="1284853"/>
            <a:chOff x="3594" y="922"/>
            <a:chExt cx="547" cy="545"/>
          </a:xfrm>
        </p:grpSpPr>
        <p:sp>
          <p:nvSpPr>
            <p:cNvPr id="369" name="Freeform 26">
              <a:extLst>
                <a:ext uri="{FF2B5EF4-FFF2-40B4-BE49-F238E27FC236}">
                  <a16:creationId xmlns:a16="http://schemas.microsoft.com/office/drawing/2014/main" id="{CB8AC3F4-1213-4DC2-AC85-16650C2C5086}"/>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70" name="Freeform 27">
              <a:extLst>
                <a:ext uri="{FF2B5EF4-FFF2-40B4-BE49-F238E27FC236}">
                  <a16:creationId xmlns:a16="http://schemas.microsoft.com/office/drawing/2014/main" id="{F38E7867-9F66-4204-935E-CDCE5BC8E9E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nvGrpSpPr>
          <p:cNvPr id="354" name="Group 25">
            <a:extLst>
              <a:ext uri="{FF2B5EF4-FFF2-40B4-BE49-F238E27FC236}">
                <a16:creationId xmlns:a16="http://schemas.microsoft.com/office/drawing/2014/main" id="{53B54990-5167-43B3-9E0E-068BE99EE662}"/>
              </a:ext>
            </a:extLst>
          </p:cNvPr>
          <p:cNvGrpSpPr>
            <a:grpSpLocks noChangeAspect="1"/>
          </p:cNvGrpSpPr>
          <p:nvPr/>
        </p:nvGrpSpPr>
        <p:grpSpPr bwMode="auto">
          <a:xfrm>
            <a:off x="6968489" y="1760027"/>
            <a:ext cx="1534111" cy="1528510"/>
            <a:chOff x="3594" y="922"/>
            <a:chExt cx="547" cy="545"/>
          </a:xfrm>
        </p:grpSpPr>
        <p:sp>
          <p:nvSpPr>
            <p:cNvPr id="367" name="Freeform 26">
              <a:extLst>
                <a:ext uri="{FF2B5EF4-FFF2-40B4-BE49-F238E27FC236}">
                  <a16:creationId xmlns:a16="http://schemas.microsoft.com/office/drawing/2014/main" id="{45D8F5A7-2F5C-48D6-9D8F-757BC27FE68E}"/>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68" name="Freeform 27">
              <a:extLst>
                <a:ext uri="{FF2B5EF4-FFF2-40B4-BE49-F238E27FC236}">
                  <a16:creationId xmlns:a16="http://schemas.microsoft.com/office/drawing/2014/main" id="{5D2961F8-B0C6-438D-9592-D51E19C7A423}"/>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73737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nvGrpSpPr>
          <p:cNvPr id="355" name="Group 25">
            <a:extLst>
              <a:ext uri="{FF2B5EF4-FFF2-40B4-BE49-F238E27FC236}">
                <a16:creationId xmlns:a16="http://schemas.microsoft.com/office/drawing/2014/main" id="{48A660C2-94D8-438F-A980-D88390AE91F1}"/>
              </a:ext>
            </a:extLst>
          </p:cNvPr>
          <p:cNvGrpSpPr>
            <a:grpSpLocks noChangeAspect="1"/>
          </p:cNvGrpSpPr>
          <p:nvPr/>
        </p:nvGrpSpPr>
        <p:grpSpPr bwMode="auto">
          <a:xfrm rot="18045340" flipH="1">
            <a:off x="3820153" y="2038785"/>
            <a:ext cx="1716950" cy="1710673"/>
            <a:chOff x="3594" y="922"/>
            <a:chExt cx="547" cy="545"/>
          </a:xfrm>
        </p:grpSpPr>
        <p:sp>
          <p:nvSpPr>
            <p:cNvPr id="365" name="Freeform 26">
              <a:extLst>
                <a:ext uri="{FF2B5EF4-FFF2-40B4-BE49-F238E27FC236}">
                  <a16:creationId xmlns:a16="http://schemas.microsoft.com/office/drawing/2014/main" id="{7D821A08-8C03-4793-960D-D428B2736F76}"/>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66" name="Freeform 27">
              <a:extLst>
                <a:ext uri="{FF2B5EF4-FFF2-40B4-BE49-F238E27FC236}">
                  <a16:creationId xmlns:a16="http://schemas.microsoft.com/office/drawing/2014/main" id="{2DAF0A15-381B-4D3F-BDE6-C4AC2F6FBFCA}"/>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nvGrpSpPr>
          <p:cNvPr id="356" name="Group 25">
            <a:extLst>
              <a:ext uri="{FF2B5EF4-FFF2-40B4-BE49-F238E27FC236}">
                <a16:creationId xmlns:a16="http://schemas.microsoft.com/office/drawing/2014/main" id="{4D8EB4DA-B8E9-4CD4-811F-BE197381A508}"/>
              </a:ext>
            </a:extLst>
          </p:cNvPr>
          <p:cNvGrpSpPr>
            <a:grpSpLocks noChangeAspect="1"/>
          </p:cNvGrpSpPr>
          <p:nvPr/>
        </p:nvGrpSpPr>
        <p:grpSpPr bwMode="auto">
          <a:xfrm rot="18045340" flipH="1">
            <a:off x="6933978" y="399964"/>
            <a:ext cx="1289566" cy="1284854"/>
            <a:chOff x="3594" y="922"/>
            <a:chExt cx="547" cy="545"/>
          </a:xfrm>
        </p:grpSpPr>
        <p:sp>
          <p:nvSpPr>
            <p:cNvPr id="363" name="Freeform 26">
              <a:extLst>
                <a:ext uri="{FF2B5EF4-FFF2-40B4-BE49-F238E27FC236}">
                  <a16:creationId xmlns:a16="http://schemas.microsoft.com/office/drawing/2014/main" id="{CA20B588-559C-4839-BF95-6657DB427A77}"/>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64" name="Freeform 27">
              <a:extLst>
                <a:ext uri="{FF2B5EF4-FFF2-40B4-BE49-F238E27FC236}">
                  <a16:creationId xmlns:a16="http://schemas.microsoft.com/office/drawing/2014/main" id="{3E0F81FF-450F-4463-A387-CF75FCF16F5F}"/>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nvGrpSpPr>
          <p:cNvPr id="357" name="Group 25">
            <a:extLst>
              <a:ext uri="{FF2B5EF4-FFF2-40B4-BE49-F238E27FC236}">
                <a16:creationId xmlns:a16="http://schemas.microsoft.com/office/drawing/2014/main" id="{5F8A245F-1D06-40D0-9D8E-5F7F3A91F727}"/>
              </a:ext>
            </a:extLst>
          </p:cNvPr>
          <p:cNvGrpSpPr>
            <a:grpSpLocks noChangeAspect="1"/>
          </p:cNvGrpSpPr>
          <p:nvPr/>
        </p:nvGrpSpPr>
        <p:grpSpPr bwMode="auto">
          <a:xfrm rot="18045340" flipH="1">
            <a:off x="5170677" y="954741"/>
            <a:ext cx="1327186" cy="1322341"/>
            <a:chOff x="3594" y="922"/>
            <a:chExt cx="547" cy="545"/>
          </a:xfrm>
        </p:grpSpPr>
        <p:sp>
          <p:nvSpPr>
            <p:cNvPr id="361" name="Freeform 26">
              <a:extLst>
                <a:ext uri="{FF2B5EF4-FFF2-40B4-BE49-F238E27FC236}">
                  <a16:creationId xmlns:a16="http://schemas.microsoft.com/office/drawing/2014/main" id="{E73B05FC-AB28-4E92-8ECE-76DC23A4CFC7}"/>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62" name="Freeform 27">
              <a:extLst>
                <a:ext uri="{FF2B5EF4-FFF2-40B4-BE49-F238E27FC236}">
                  <a16:creationId xmlns:a16="http://schemas.microsoft.com/office/drawing/2014/main" id="{246B6EC7-A08A-4F8B-BAE4-B8B3BD546153}"/>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73737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nvGrpSpPr>
          <p:cNvPr id="358" name="Group 25">
            <a:extLst>
              <a:ext uri="{FF2B5EF4-FFF2-40B4-BE49-F238E27FC236}">
                <a16:creationId xmlns:a16="http://schemas.microsoft.com/office/drawing/2014/main" id="{63D9D6FD-B08D-41B4-99FD-A241261AD144}"/>
              </a:ext>
            </a:extLst>
          </p:cNvPr>
          <p:cNvGrpSpPr>
            <a:grpSpLocks noChangeAspect="1"/>
          </p:cNvGrpSpPr>
          <p:nvPr/>
        </p:nvGrpSpPr>
        <p:grpSpPr bwMode="auto">
          <a:xfrm>
            <a:off x="10800713" y="2503391"/>
            <a:ext cx="1560010" cy="1554308"/>
            <a:chOff x="3594" y="922"/>
            <a:chExt cx="547" cy="545"/>
          </a:xfrm>
        </p:grpSpPr>
        <p:sp>
          <p:nvSpPr>
            <p:cNvPr id="359" name="Freeform 26">
              <a:extLst>
                <a:ext uri="{FF2B5EF4-FFF2-40B4-BE49-F238E27FC236}">
                  <a16:creationId xmlns:a16="http://schemas.microsoft.com/office/drawing/2014/main" id="{C112E047-A37C-442F-B4FE-539714C59327}"/>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360" name="Freeform 27">
              <a:extLst>
                <a:ext uri="{FF2B5EF4-FFF2-40B4-BE49-F238E27FC236}">
                  <a16:creationId xmlns:a16="http://schemas.microsoft.com/office/drawing/2014/main" id="{A487A5C3-BF35-4CE7-8984-BB57E5739AEC}"/>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sp>
        <p:nvSpPr>
          <p:cNvPr id="4" name="TextBox 3">
            <a:extLst>
              <a:ext uri="{FF2B5EF4-FFF2-40B4-BE49-F238E27FC236}">
                <a16:creationId xmlns:a16="http://schemas.microsoft.com/office/drawing/2014/main" id="{3D2769B8-DC1B-44CE-A0E8-98ED82D38F32}"/>
              </a:ext>
            </a:extLst>
          </p:cNvPr>
          <p:cNvSpPr txBox="1"/>
          <p:nvPr/>
        </p:nvSpPr>
        <p:spPr>
          <a:xfrm>
            <a:off x="4116044" y="2574508"/>
            <a:ext cx="1136817" cy="669832"/>
          </a:xfrm>
          <a:prstGeom prst="rect">
            <a:avLst/>
          </a:prstGeom>
          <a:noFill/>
        </p:spPr>
        <p:txBody>
          <a:bodyPr wrap="none" lIns="179285" tIns="143428" rIns="179285" bIns="143428" rtlCol="0">
            <a:spAutoFit/>
          </a:bodyPr>
          <a:lstStyle/>
          <a:p>
            <a:pPr>
              <a:lnSpc>
                <a:spcPct val="90000"/>
              </a:lnSpc>
              <a:spcAft>
                <a:spcPts val="588"/>
              </a:spcAft>
            </a:pPr>
            <a:r>
              <a:rPr lang="fr-FR" sz="2745">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LUIS</a:t>
            </a:r>
            <a:endParaRPr lang="en-US" sz="2745"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6" name="TextBox 205">
            <a:extLst>
              <a:ext uri="{FF2B5EF4-FFF2-40B4-BE49-F238E27FC236}">
                <a16:creationId xmlns:a16="http://schemas.microsoft.com/office/drawing/2014/main" id="{B5E442B8-D0E8-4AB2-B56F-CAA2649A5853}"/>
              </a:ext>
            </a:extLst>
          </p:cNvPr>
          <p:cNvSpPr txBox="1"/>
          <p:nvPr/>
        </p:nvSpPr>
        <p:spPr>
          <a:xfrm>
            <a:off x="5756025" y="2449409"/>
            <a:ext cx="1015812" cy="853886"/>
          </a:xfrm>
          <a:prstGeom prst="rect">
            <a:avLst/>
          </a:prstGeom>
          <a:noFill/>
        </p:spPr>
        <p:txBody>
          <a:bodyPr wrap="none" lIns="179285" tIns="143428" rIns="179285" bIns="143428" rtlCol="0" anchor="ctr">
            <a:spAutoFit/>
          </a:bodyPr>
          <a:lstStyle/>
          <a:p>
            <a:pPr algn="ctr">
              <a:lnSpc>
                <a:spcPct val="90000"/>
              </a:lnSpc>
              <a:spcAft>
                <a:spcPts val="588"/>
              </a:spcAft>
            </a:pPr>
            <a:r>
              <a:rPr lang="fr-FR" sz="1765" dirty="0">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Bing</a:t>
            </a:r>
          </a:p>
          <a:p>
            <a:pPr algn="ctr">
              <a:lnSpc>
                <a:spcPct val="90000"/>
              </a:lnSpc>
              <a:spcAft>
                <a:spcPts val="588"/>
              </a:spcAft>
            </a:pPr>
            <a:r>
              <a:rPr lang="fr-FR" sz="1765" dirty="0"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Entity</a:t>
            </a:r>
            <a:endParaRPr lang="en-US" sz="1765" dirty="0">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7" name="TextBox 206">
            <a:extLst>
              <a:ext uri="{FF2B5EF4-FFF2-40B4-BE49-F238E27FC236}">
                <a16:creationId xmlns:a16="http://schemas.microsoft.com/office/drawing/2014/main" id="{7763AA39-5FED-412F-9156-762E18B9149D}"/>
              </a:ext>
            </a:extLst>
          </p:cNvPr>
          <p:cNvSpPr txBox="1"/>
          <p:nvPr/>
        </p:nvSpPr>
        <p:spPr>
          <a:xfrm>
            <a:off x="7110741" y="835182"/>
            <a:ext cx="899522" cy="506901"/>
          </a:xfrm>
          <a:prstGeom prst="rect">
            <a:avLst/>
          </a:prstGeom>
          <a:noFill/>
        </p:spPr>
        <p:txBody>
          <a:bodyPr wrap="none" lIns="179285" tIns="143428" rIns="179285" bIns="143428" rtlCol="0">
            <a:spAutoFit/>
          </a:bodyPr>
          <a:lstStyle/>
          <a:p>
            <a:pPr>
              <a:lnSpc>
                <a:spcPct val="90000"/>
              </a:lnSpc>
              <a:spcAft>
                <a:spcPts val="588"/>
              </a:spcAft>
            </a:pPr>
            <a:r>
              <a:rPr lang="fr-FR" sz="1568" dirty="0"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Maps</a:t>
            </a:r>
            <a:endParaRPr lang="en-US" sz="1568" dirty="0">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9" name="TextBox 208">
            <a:extLst>
              <a:ext uri="{FF2B5EF4-FFF2-40B4-BE49-F238E27FC236}">
                <a16:creationId xmlns:a16="http://schemas.microsoft.com/office/drawing/2014/main" id="{03DF5051-6643-4656-B229-73408206A90F}"/>
              </a:ext>
            </a:extLst>
          </p:cNvPr>
          <p:cNvSpPr txBox="1"/>
          <p:nvPr/>
        </p:nvSpPr>
        <p:spPr>
          <a:xfrm>
            <a:off x="5264465" y="1378311"/>
            <a:ext cx="1157246" cy="506901"/>
          </a:xfrm>
          <a:prstGeom prst="rect">
            <a:avLst/>
          </a:prstGeom>
          <a:noFill/>
        </p:spPr>
        <p:txBody>
          <a:bodyPr wrap="none" lIns="179285" tIns="143428" rIns="179285" bIns="143428" rtlCol="0">
            <a:spAutoFit/>
          </a:bodyPr>
          <a:lstStyle/>
          <a:p>
            <a:pPr algn="ctr">
              <a:lnSpc>
                <a:spcPct val="90000"/>
              </a:lnSpc>
              <a:spcAft>
                <a:spcPts val="588"/>
              </a:spcAft>
            </a:pPr>
            <a:r>
              <a:rPr lang="fr-FR" sz="1568"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Spelling</a:t>
            </a:r>
            <a:endParaRPr lang="en-US" sz="1568"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TextBox 209">
            <a:extLst>
              <a:ext uri="{FF2B5EF4-FFF2-40B4-BE49-F238E27FC236}">
                <a16:creationId xmlns:a16="http://schemas.microsoft.com/office/drawing/2014/main" id="{5858371C-ACD1-4A0A-96A4-FDBCD7589EE2}"/>
              </a:ext>
            </a:extLst>
          </p:cNvPr>
          <p:cNvSpPr txBox="1"/>
          <p:nvPr/>
        </p:nvSpPr>
        <p:spPr>
          <a:xfrm>
            <a:off x="8409365" y="1113313"/>
            <a:ext cx="1469973" cy="853886"/>
          </a:xfrm>
          <a:prstGeom prst="rect">
            <a:avLst/>
          </a:prstGeom>
          <a:noFill/>
        </p:spPr>
        <p:txBody>
          <a:bodyPr wrap="none" lIns="179285" tIns="143428" rIns="179285" bIns="143428" rtlCol="0">
            <a:spAutoFit/>
          </a:bodyPr>
          <a:lstStyle/>
          <a:p>
            <a:pPr algn="ctr">
              <a:lnSpc>
                <a:spcPct val="90000"/>
              </a:lnSpc>
              <a:spcAft>
                <a:spcPts val="588"/>
              </a:spcAft>
            </a:pPr>
            <a:r>
              <a:rPr lang="fr-FR" sz="1765">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Computer</a:t>
            </a:r>
          </a:p>
          <a:p>
            <a:pPr algn="ctr">
              <a:lnSpc>
                <a:spcPct val="90000"/>
              </a:lnSpc>
              <a:spcAft>
                <a:spcPts val="588"/>
              </a:spcAft>
            </a:pPr>
            <a:r>
              <a:rPr lang="fr-FR" sz="1765">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Vision</a:t>
            </a:r>
            <a:endParaRPr lang="en-US" sz="1765"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1" name="TextBox 210">
            <a:extLst>
              <a:ext uri="{FF2B5EF4-FFF2-40B4-BE49-F238E27FC236}">
                <a16:creationId xmlns:a16="http://schemas.microsoft.com/office/drawing/2014/main" id="{3EA7B017-3411-4CA1-AEBD-80A1E224EEB1}"/>
              </a:ext>
            </a:extLst>
          </p:cNvPr>
          <p:cNvSpPr txBox="1"/>
          <p:nvPr/>
        </p:nvSpPr>
        <p:spPr>
          <a:xfrm>
            <a:off x="7164924" y="2171129"/>
            <a:ext cx="1115484" cy="800951"/>
          </a:xfrm>
          <a:prstGeom prst="rect">
            <a:avLst/>
          </a:prstGeom>
          <a:noFill/>
        </p:spPr>
        <p:txBody>
          <a:bodyPr wrap="none" lIns="179285" tIns="143428" rIns="179285" bIns="143428" rtlCol="0">
            <a:spAutoFit/>
          </a:bodyPr>
          <a:lstStyle/>
          <a:p>
            <a:pPr algn="ctr">
              <a:lnSpc>
                <a:spcPct val="90000"/>
              </a:lnSpc>
              <a:spcAft>
                <a:spcPts val="588"/>
              </a:spcAft>
            </a:pPr>
            <a:r>
              <a:rPr lang="fr-FR" sz="1568" dirty="0">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Custom</a:t>
            </a:r>
          </a:p>
          <a:p>
            <a:pPr algn="ctr">
              <a:lnSpc>
                <a:spcPct val="90000"/>
              </a:lnSpc>
              <a:spcAft>
                <a:spcPts val="588"/>
              </a:spcAft>
            </a:pPr>
            <a:r>
              <a:rPr lang="fr-FR" sz="1568" dirty="0">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Vision</a:t>
            </a:r>
            <a:endParaRPr lang="en-US" sz="1568" dirty="0">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TextBox 211">
            <a:extLst>
              <a:ext uri="{FF2B5EF4-FFF2-40B4-BE49-F238E27FC236}">
                <a16:creationId xmlns:a16="http://schemas.microsoft.com/office/drawing/2014/main" id="{BC3EDEB1-C1C8-40FD-AC80-E429C85251F0}"/>
              </a:ext>
            </a:extLst>
          </p:cNvPr>
          <p:cNvSpPr txBox="1"/>
          <p:nvPr/>
        </p:nvSpPr>
        <p:spPr>
          <a:xfrm>
            <a:off x="10950234" y="3064164"/>
            <a:ext cx="1260965" cy="479745"/>
          </a:xfrm>
          <a:prstGeom prst="rect">
            <a:avLst/>
          </a:prstGeom>
          <a:noFill/>
        </p:spPr>
        <p:txBody>
          <a:bodyPr wrap="none" lIns="179285" tIns="143428" rIns="179285" bIns="143428" rtlCol="0">
            <a:spAutoFit/>
          </a:bodyPr>
          <a:lstStyle/>
          <a:p>
            <a:pPr>
              <a:lnSpc>
                <a:spcPct val="90000"/>
              </a:lnSpc>
              <a:spcAft>
                <a:spcPts val="588"/>
              </a:spcAft>
            </a:pPr>
            <a:r>
              <a:rPr lang="fr-FR" sz="1372">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Translator</a:t>
            </a:r>
            <a:endParaRPr lang="en-US" sz="1372"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3" name="Group 25">
            <a:extLst>
              <a:ext uri="{FF2B5EF4-FFF2-40B4-BE49-F238E27FC236}">
                <a16:creationId xmlns:a16="http://schemas.microsoft.com/office/drawing/2014/main" id="{E1A15DC6-8148-4190-9F36-A204C498906F}"/>
              </a:ext>
            </a:extLst>
          </p:cNvPr>
          <p:cNvGrpSpPr>
            <a:grpSpLocks noChangeAspect="1"/>
          </p:cNvGrpSpPr>
          <p:nvPr/>
        </p:nvGrpSpPr>
        <p:grpSpPr bwMode="auto">
          <a:xfrm rot="16441105" flipH="1">
            <a:off x="9214029" y="2110949"/>
            <a:ext cx="1580312" cy="1574538"/>
            <a:chOff x="3594" y="922"/>
            <a:chExt cx="547" cy="545"/>
          </a:xfrm>
        </p:grpSpPr>
        <p:sp>
          <p:nvSpPr>
            <p:cNvPr id="214" name="Freeform 26">
              <a:extLst>
                <a:ext uri="{FF2B5EF4-FFF2-40B4-BE49-F238E27FC236}">
                  <a16:creationId xmlns:a16="http://schemas.microsoft.com/office/drawing/2014/main" id="{B19741F9-DAE2-43ED-83A1-BD2B2C00EBF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15" name="Freeform 27">
              <a:extLst>
                <a:ext uri="{FF2B5EF4-FFF2-40B4-BE49-F238E27FC236}">
                  <a16:creationId xmlns:a16="http://schemas.microsoft.com/office/drawing/2014/main" id="{9829916C-18FA-4A03-9617-34E2BBC340D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sp>
        <p:nvSpPr>
          <p:cNvPr id="208" name="TextBox 207">
            <a:extLst>
              <a:ext uri="{FF2B5EF4-FFF2-40B4-BE49-F238E27FC236}">
                <a16:creationId xmlns:a16="http://schemas.microsoft.com/office/drawing/2014/main" id="{4794E68E-999F-4DC6-A41F-1A1B00261935}"/>
              </a:ext>
            </a:extLst>
          </p:cNvPr>
          <p:cNvSpPr txBox="1"/>
          <p:nvPr/>
        </p:nvSpPr>
        <p:spPr>
          <a:xfrm>
            <a:off x="9376404" y="2428088"/>
            <a:ext cx="1270394" cy="799575"/>
          </a:xfrm>
          <a:prstGeom prst="rect">
            <a:avLst/>
          </a:prstGeom>
          <a:noFill/>
        </p:spPr>
        <p:txBody>
          <a:bodyPr wrap="none" lIns="179285" tIns="143428" rIns="179285" bIns="143428" rtlCol="0">
            <a:spAutoFit/>
          </a:bodyPr>
          <a:lstStyle/>
          <a:p>
            <a:pPr algn="ctr">
              <a:lnSpc>
                <a:spcPct val="90000"/>
              </a:lnSpc>
              <a:spcAft>
                <a:spcPts val="588"/>
              </a:spcAft>
            </a:pPr>
            <a:r>
              <a:rPr lang="fr-FR" sz="1568"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Text</a:t>
            </a:r>
            <a:endParaRPr lang="fr-FR" sz="1568">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a:p>
            <a:pPr algn="ctr">
              <a:lnSpc>
                <a:spcPct val="90000"/>
              </a:lnSpc>
              <a:spcAft>
                <a:spcPts val="588"/>
              </a:spcAft>
            </a:pPr>
            <a:r>
              <a:rPr lang="fr-FR" sz="1568">
                <a:solidFill>
                  <a:srgbClr val="009580"/>
                </a:solidFill>
                <a:latin typeface="Segoe UI Black" panose="020B0A02040204020203" pitchFamily="34" charset="0"/>
                <a:ea typeface="Segoe UI Black" panose="020B0A02040204020203" pitchFamily="34" charset="0"/>
                <a:cs typeface="Segoe UI Black" panose="020B0A02040204020203" pitchFamily="34" charset="0"/>
              </a:rPr>
              <a:t>Analytics</a:t>
            </a:r>
            <a:endParaRPr lang="en-US" sz="1568" err="1">
              <a:solidFill>
                <a:srgbClr val="009580"/>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837199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F29483-B58E-4EAA-BEA5-4F6D999F54B8}"/>
              </a:ext>
            </a:extLst>
          </p:cNvPr>
          <p:cNvSpPr>
            <a:spLocks noGrp="1"/>
          </p:cNvSpPr>
          <p:nvPr>
            <p:ph type="title"/>
          </p:nvPr>
        </p:nvSpPr>
        <p:spPr/>
        <p:txBody>
          <a:bodyPr/>
          <a:lstStyle/>
          <a:p>
            <a:r>
              <a:rPr lang="it-IT" dirty="0"/>
              <a:t>AZURE BOT SERVICE</a:t>
            </a:r>
          </a:p>
        </p:txBody>
      </p:sp>
      <p:sp>
        <p:nvSpPr>
          <p:cNvPr id="5" name="Text Placeholder 4">
            <a:extLst>
              <a:ext uri="{FF2B5EF4-FFF2-40B4-BE49-F238E27FC236}">
                <a16:creationId xmlns:a16="http://schemas.microsoft.com/office/drawing/2014/main" id="{3C54E8C5-2D2B-485F-934C-12B17897B88F}"/>
              </a:ext>
            </a:extLst>
          </p:cNvPr>
          <p:cNvSpPr>
            <a:spLocks noGrp="1"/>
          </p:cNvSpPr>
          <p:nvPr>
            <p:ph type="body" sz="quarter" idx="12"/>
          </p:nvPr>
        </p:nvSpPr>
        <p:spPr/>
        <p:txBody>
          <a:bodyPr/>
          <a:lstStyle/>
          <a:p>
            <a:r>
              <a:rPr lang="it-IT" dirty="0"/>
              <a:t>DEMO</a:t>
            </a:r>
          </a:p>
        </p:txBody>
      </p:sp>
    </p:spTree>
    <p:extLst>
      <p:ext uri="{BB962C8B-B14F-4D97-AF65-F5344CB8AC3E}">
        <p14:creationId xmlns:p14="http://schemas.microsoft.com/office/powerpoint/2010/main" val="3762814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43E03-4BD2-40EA-853D-31EA208BD690}"/>
              </a:ext>
            </a:extLst>
          </p:cNvPr>
          <p:cNvSpPr>
            <a:spLocks noGrp="1"/>
          </p:cNvSpPr>
          <p:nvPr>
            <p:ph type="title"/>
          </p:nvPr>
        </p:nvSpPr>
        <p:spPr/>
        <p:txBody>
          <a:bodyPr/>
          <a:lstStyle/>
          <a:p>
            <a:r>
              <a:rPr lang="it-IT" dirty="0"/>
              <a:t>Enterprise Chatbot Scenario</a:t>
            </a:r>
          </a:p>
        </p:txBody>
      </p:sp>
      <p:sp>
        <p:nvSpPr>
          <p:cNvPr id="6" name="Text Placeholder 5">
            <a:extLst>
              <a:ext uri="{FF2B5EF4-FFF2-40B4-BE49-F238E27FC236}">
                <a16:creationId xmlns:a16="http://schemas.microsoft.com/office/drawing/2014/main" id="{C8F09FE2-8205-4265-B181-6882ED850E82}"/>
              </a:ext>
            </a:extLst>
          </p:cNvPr>
          <p:cNvSpPr>
            <a:spLocks noGrp="1"/>
          </p:cNvSpPr>
          <p:nvPr>
            <p:ph type="body" sz="quarter" idx="12"/>
          </p:nvPr>
        </p:nvSpPr>
        <p:spPr>
          <a:xfrm>
            <a:off x="8162222" y="1447802"/>
            <a:ext cx="3513705" cy="2462213"/>
          </a:xfrm>
        </p:spPr>
        <p:txBody>
          <a:bodyPr/>
          <a:lstStyle/>
          <a:p>
            <a:pPr marL="514350" indent="-514350">
              <a:buFont typeface="+mj-lt"/>
              <a:buAutoNum type="arabicPeriod"/>
            </a:pPr>
            <a:r>
              <a:rPr lang="en-US" sz="1800" dirty="0">
                <a:solidFill>
                  <a:schemeClr val="tx1"/>
                </a:solidFill>
              </a:rPr>
              <a:t>Employee accesses Enterprise Productivity Bot</a:t>
            </a:r>
          </a:p>
          <a:p>
            <a:pPr marL="514350" indent="-514350">
              <a:buFont typeface="+mj-lt"/>
              <a:buAutoNum type="arabicPeriod"/>
            </a:pPr>
            <a:r>
              <a:rPr lang="en-US" sz="1800" dirty="0">
                <a:solidFill>
                  <a:schemeClr val="tx1"/>
                </a:solidFill>
              </a:rPr>
              <a:t>Azure Active Directory validates the employee's identity</a:t>
            </a:r>
          </a:p>
          <a:p>
            <a:pPr marL="514350" indent="-514350">
              <a:buFont typeface="+mj-lt"/>
              <a:buAutoNum type="arabicPeriod"/>
            </a:pPr>
            <a:r>
              <a:rPr lang="en-US" sz="1800" dirty="0">
                <a:solidFill>
                  <a:schemeClr val="tx1"/>
                </a:solidFill>
              </a:rPr>
              <a:t>The bot is able to query the employee's Office 365 calendar via the Azure Graph</a:t>
            </a:r>
          </a:p>
          <a:p>
            <a:pPr marL="514350" indent="-514350">
              <a:buFont typeface="+mj-lt"/>
              <a:buAutoNum type="arabicPeriod"/>
            </a:pPr>
            <a:r>
              <a:rPr lang="en-US" sz="1800" dirty="0">
                <a:solidFill>
                  <a:schemeClr val="tx1"/>
                </a:solidFill>
              </a:rPr>
              <a:t>Using data gathered from the calendar, the bot accesses case information in Dynamics CRM</a:t>
            </a:r>
          </a:p>
          <a:p>
            <a:pPr marL="514350" indent="-514350">
              <a:buFont typeface="+mj-lt"/>
              <a:buAutoNum type="arabicPeriod"/>
            </a:pPr>
            <a:r>
              <a:rPr lang="en-US" sz="1800" dirty="0">
                <a:solidFill>
                  <a:schemeClr val="tx1"/>
                </a:solidFill>
              </a:rPr>
              <a:t>Information is returned to the employee who can filter down the data without leaving the bot</a:t>
            </a:r>
          </a:p>
          <a:p>
            <a:pPr marL="514350" indent="-514350">
              <a:buFont typeface="+mj-lt"/>
              <a:buAutoNum type="arabicPeriod"/>
            </a:pPr>
            <a:r>
              <a:rPr lang="en-US" sz="1800" dirty="0">
                <a:solidFill>
                  <a:schemeClr val="tx1"/>
                </a:solidFill>
              </a:rPr>
              <a:t>Application insights gathers runtime telemetry to help the development with bot performance and usage</a:t>
            </a:r>
          </a:p>
          <a:p>
            <a:pPr marL="514350" indent="-514350">
              <a:buFont typeface="+mj-lt"/>
              <a:buAutoNum type="arabicPeriod"/>
            </a:pPr>
            <a:endParaRPr lang="it-IT" sz="1800" dirty="0">
              <a:solidFill>
                <a:schemeClr val="tx1"/>
              </a:solidFill>
            </a:endParaRPr>
          </a:p>
          <a:p>
            <a:pPr marL="514350" indent="-514350">
              <a:buFont typeface="+mj-lt"/>
              <a:buAutoNum type="arabicPeriod"/>
            </a:pPr>
            <a:endParaRPr lang="it-IT" sz="1800" dirty="0">
              <a:solidFill>
                <a:schemeClr val="tx1"/>
              </a:solidFill>
            </a:endParaRPr>
          </a:p>
        </p:txBody>
      </p:sp>
      <p:pic>
        <p:nvPicPr>
          <p:cNvPr id="3074" name="Picture 2" descr="Enterprise bot diagram">
            <a:extLst>
              <a:ext uri="{FF2B5EF4-FFF2-40B4-BE49-F238E27FC236}">
                <a16:creationId xmlns:a16="http://schemas.microsoft.com/office/drawing/2014/main" id="{99DA19DA-74B0-4D84-B248-8CAE768EC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48" y="1447802"/>
            <a:ext cx="7263875" cy="327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077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EE05EE1-32D9-4879-A85B-A87E9F4E7036}"/>
              </a:ext>
            </a:extLst>
          </p:cNvPr>
          <p:cNvSpPr>
            <a:spLocks noGrp="1"/>
          </p:cNvSpPr>
          <p:nvPr>
            <p:ph type="body" sz="quarter" idx="10"/>
          </p:nvPr>
        </p:nvSpPr>
        <p:spPr/>
        <p:txBody>
          <a:bodyPr/>
          <a:lstStyle/>
          <a:p>
            <a:pPr marL="457200" indent="-457200">
              <a:buFont typeface="Arial" panose="020B0604020202020204" pitchFamily="34" charset="0"/>
              <a:buChar char="•"/>
            </a:pPr>
            <a:r>
              <a:rPr lang="en-US" b="1" dirty="0"/>
              <a:t>SharePoint Admin Bot </a:t>
            </a:r>
            <a:r>
              <a:rPr lang="en-US" dirty="0"/>
              <a:t>by Rick Van </a:t>
            </a:r>
            <a:r>
              <a:rPr lang="en-US" dirty="0" err="1"/>
              <a:t>Rousselt</a:t>
            </a:r>
            <a:r>
              <a:rPr lang="en-US" dirty="0"/>
              <a:t> (The SharePoint Admin Bot is an attempt to make the everyday </a:t>
            </a:r>
            <a:r>
              <a:rPr lang="en-US" dirty="0" err="1"/>
              <a:t>routinous</a:t>
            </a:r>
            <a:r>
              <a:rPr lang="en-US" dirty="0"/>
              <a:t> jobs that a SharePoint Online Administrator or Power User easier): </a:t>
            </a:r>
            <a:r>
              <a:rPr lang="en-US" dirty="0">
                <a:hlinkClick r:id="rId2"/>
              </a:rPr>
              <a:t>https://github.com/RickVanRousselt/SharePointAdminBot</a:t>
            </a:r>
            <a:endParaRPr lang="en-US" dirty="0"/>
          </a:p>
          <a:p>
            <a:pPr marL="457200" indent="-457200">
              <a:buFont typeface="Arial" panose="020B0604020202020204" pitchFamily="34" charset="0"/>
              <a:buChar char="•"/>
            </a:pPr>
            <a:r>
              <a:rPr lang="en-US" b="1" dirty="0"/>
              <a:t>SharePointBot</a:t>
            </a:r>
            <a:r>
              <a:rPr lang="en-US" dirty="0"/>
              <a:t> by Laurent </a:t>
            </a:r>
            <a:r>
              <a:rPr lang="en-US" dirty="0" err="1"/>
              <a:t>Ellerbach</a:t>
            </a:r>
            <a:r>
              <a:rPr lang="en-US" dirty="0"/>
              <a:t> (A Bot using Microsoft Graph for SharePoint, Azure Active Directory authentication and Q&amp;A Maker supported in email channel as well): </a:t>
            </a:r>
            <a:r>
              <a:rPr lang="en-US" dirty="0">
                <a:hlinkClick r:id="rId3"/>
              </a:rPr>
              <a:t>https://github.com/Ellerbach/SharePointBot</a:t>
            </a: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0EDBA072-0C80-43DE-A026-53B2FEA9457C}"/>
              </a:ext>
            </a:extLst>
          </p:cNvPr>
          <p:cNvSpPr>
            <a:spLocks noGrp="1"/>
          </p:cNvSpPr>
          <p:nvPr>
            <p:ph type="title"/>
          </p:nvPr>
        </p:nvSpPr>
        <p:spPr/>
        <p:txBody>
          <a:bodyPr/>
          <a:lstStyle/>
          <a:p>
            <a:r>
              <a:rPr lang="en-US" dirty="0"/>
              <a:t>SharePoint Scenario</a:t>
            </a:r>
          </a:p>
        </p:txBody>
      </p:sp>
    </p:spTree>
    <p:extLst>
      <p:ext uri="{BB962C8B-B14F-4D97-AF65-F5344CB8AC3E}">
        <p14:creationId xmlns:p14="http://schemas.microsoft.com/office/powerpoint/2010/main" val="2216156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F29483-B58E-4EAA-BEA5-4F6D999F54B8}"/>
              </a:ext>
            </a:extLst>
          </p:cNvPr>
          <p:cNvSpPr>
            <a:spLocks noGrp="1"/>
          </p:cNvSpPr>
          <p:nvPr>
            <p:ph type="title"/>
          </p:nvPr>
        </p:nvSpPr>
        <p:spPr/>
        <p:txBody>
          <a:bodyPr/>
          <a:lstStyle/>
          <a:p>
            <a:r>
              <a:rPr lang="it-IT" dirty="0"/>
              <a:t>AZURE BOT SERVICE + SHAREPOINT</a:t>
            </a:r>
          </a:p>
        </p:txBody>
      </p:sp>
      <p:sp>
        <p:nvSpPr>
          <p:cNvPr id="5" name="Text Placeholder 4">
            <a:extLst>
              <a:ext uri="{FF2B5EF4-FFF2-40B4-BE49-F238E27FC236}">
                <a16:creationId xmlns:a16="http://schemas.microsoft.com/office/drawing/2014/main" id="{3C54E8C5-2D2B-485F-934C-12B17897B88F}"/>
              </a:ext>
            </a:extLst>
          </p:cNvPr>
          <p:cNvSpPr>
            <a:spLocks noGrp="1"/>
          </p:cNvSpPr>
          <p:nvPr>
            <p:ph type="body" sz="quarter" idx="12"/>
          </p:nvPr>
        </p:nvSpPr>
        <p:spPr/>
        <p:txBody>
          <a:bodyPr/>
          <a:lstStyle/>
          <a:p>
            <a:r>
              <a:rPr lang="it-IT" dirty="0"/>
              <a:t>DEMO</a:t>
            </a:r>
          </a:p>
        </p:txBody>
      </p:sp>
    </p:spTree>
    <p:extLst>
      <p:ext uri="{BB962C8B-B14F-4D97-AF65-F5344CB8AC3E}">
        <p14:creationId xmlns:p14="http://schemas.microsoft.com/office/powerpoint/2010/main" val="3942693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30CF01-3656-42D5-887F-E371C5823B30}"/>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4EBCF71B-D57E-421D-A32A-89D3E9ACCC5B}"/>
              </a:ext>
            </a:extLst>
          </p:cNvPr>
          <p:cNvSpPr>
            <a:spLocks noGrp="1"/>
          </p:cNvSpPr>
          <p:nvPr>
            <p:ph type="title"/>
          </p:nvPr>
        </p:nvSpPr>
        <p:spPr/>
        <p:txBody>
          <a:bodyPr/>
          <a:lstStyle/>
          <a:p>
            <a:r>
              <a:rPr lang="en-US" dirty="0"/>
              <a:t>SharePoint Admin Bot</a:t>
            </a:r>
          </a:p>
        </p:txBody>
      </p:sp>
      <p:pic>
        <p:nvPicPr>
          <p:cNvPr id="6" name="Online Media 5">
            <a:hlinkClick r:id="" action="ppaction://media"/>
            <a:extLst>
              <a:ext uri="{FF2B5EF4-FFF2-40B4-BE49-F238E27FC236}">
                <a16:creationId xmlns:a16="http://schemas.microsoft.com/office/drawing/2014/main" id="{D2922534-9828-4606-A0A5-203222C7C493}"/>
              </a:ext>
            </a:extLst>
          </p:cNvPr>
          <p:cNvPicPr>
            <a:picLocks noRot="1" noChangeAspect="1"/>
          </p:cNvPicPr>
          <p:nvPr>
            <a:videoFile r:link="rId1"/>
          </p:nvPr>
        </p:nvPicPr>
        <p:blipFill>
          <a:blip r:embed="rId3"/>
          <a:stretch>
            <a:fillRect/>
          </a:stretch>
        </p:blipFill>
        <p:spPr>
          <a:xfrm>
            <a:off x="1221113" y="1096648"/>
            <a:ext cx="9749774" cy="5484248"/>
          </a:xfrm>
          <a:prstGeom prst="rect">
            <a:avLst/>
          </a:prstGeom>
        </p:spPr>
      </p:pic>
    </p:spTree>
    <p:extLst>
      <p:ext uri="{BB962C8B-B14F-4D97-AF65-F5344CB8AC3E}">
        <p14:creationId xmlns:p14="http://schemas.microsoft.com/office/powerpoint/2010/main" val="2369778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2577-C497-47FD-A955-53866747D88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34BEEA4-5E80-4A84-81B2-3FBD0B9373A7}"/>
              </a:ext>
            </a:extLst>
          </p:cNvPr>
          <p:cNvSpPr>
            <a:spLocks noGrp="1"/>
          </p:cNvSpPr>
          <p:nvPr>
            <p:ph type="body" sz="quarter" idx="10"/>
          </p:nvPr>
        </p:nvSpPr>
        <p:spPr/>
        <p:txBody>
          <a:bodyPr/>
          <a:lstStyle/>
          <a:p>
            <a:r>
              <a:rPr lang="en-US" dirty="0"/>
              <a:t>Introduction to Microsoft AI Services</a:t>
            </a:r>
          </a:p>
          <a:p>
            <a:r>
              <a:rPr lang="en-US" dirty="0"/>
              <a:t>Cognitive Services</a:t>
            </a:r>
          </a:p>
          <a:p>
            <a:r>
              <a:rPr lang="en-US" dirty="0"/>
              <a:t>Bot &amp; Azure Bot Service</a:t>
            </a:r>
          </a:p>
        </p:txBody>
      </p:sp>
    </p:spTree>
    <p:extLst>
      <p:ext uri="{BB962C8B-B14F-4D97-AF65-F5344CB8AC3E}">
        <p14:creationId xmlns:p14="http://schemas.microsoft.com/office/powerpoint/2010/main" val="2172627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A7C869-2FC5-4D7B-8AEF-A044952903BE}"/>
              </a:ext>
            </a:extLst>
          </p:cNvPr>
          <p:cNvSpPr>
            <a:spLocks noGrp="1"/>
          </p:cNvSpPr>
          <p:nvPr>
            <p:ph type="title"/>
          </p:nvPr>
        </p:nvSpPr>
        <p:spPr/>
        <p:txBody>
          <a:bodyPr/>
          <a:lstStyle/>
          <a:p>
            <a:r>
              <a:rPr lang="en-US" dirty="0"/>
              <a:t>INTRODUCTION TO MICROSOFT AI SERVICES</a:t>
            </a:r>
          </a:p>
        </p:txBody>
      </p:sp>
      <p:sp>
        <p:nvSpPr>
          <p:cNvPr id="7" name="Text Placeholder 6">
            <a:extLst>
              <a:ext uri="{FF2B5EF4-FFF2-40B4-BE49-F238E27FC236}">
                <a16:creationId xmlns:a16="http://schemas.microsoft.com/office/drawing/2014/main" id="{EA29EBC8-8869-4637-8ADB-4C5A7DF6BB5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14155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5">
            <a:extLst>
              <a:ext uri="{FF2B5EF4-FFF2-40B4-BE49-F238E27FC236}">
                <a16:creationId xmlns:a16="http://schemas.microsoft.com/office/drawing/2014/main" id="{221D3712-0DA7-4E8A-9A4F-B098F58C147F}"/>
              </a:ext>
            </a:extLst>
          </p:cNvPr>
          <p:cNvPicPr>
            <a:picLocks noChangeAspect="1"/>
          </p:cNvPicPr>
          <p:nvPr/>
        </p:nvPicPr>
        <p:blipFill rotWithShape="1">
          <a:blip r:embed="rId3"/>
          <a:srcRect l="25221" t="26598" r="13357" b="21822"/>
          <a:stretch/>
        </p:blipFill>
        <p:spPr>
          <a:xfrm>
            <a:off x="4026862" y="487"/>
            <a:ext cx="8164274" cy="6856055"/>
          </a:xfrm>
          <a:prstGeom prst="rect">
            <a:avLst/>
          </a:prstGeom>
        </p:spPr>
      </p:pic>
      <p:sp>
        <p:nvSpPr>
          <p:cNvPr id="21" name="Rectangle 20">
            <a:extLst>
              <a:ext uri="{FF2B5EF4-FFF2-40B4-BE49-F238E27FC236}">
                <a16:creationId xmlns:a16="http://schemas.microsoft.com/office/drawing/2014/main" id="{66F4D782-9ADF-4C68-B5E5-1C5D13B936DE}"/>
              </a:ext>
            </a:extLst>
          </p:cNvPr>
          <p:cNvSpPr/>
          <p:nvPr/>
        </p:nvSpPr>
        <p:spPr bwMode="auto">
          <a:xfrm>
            <a:off x="6270983" y="2089580"/>
            <a:ext cx="3735829" cy="2912968"/>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4192">
              <a:defRPr/>
            </a:pPr>
            <a:endParaRPr lang="en-US" sz="3135" b="1">
              <a:solidFill>
                <a:srgbClr val="0078D7">
                  <a:lumMod val="90000"/>
                  <a:lumOff val="10000"/>
                </a:srgbClr>
              </a:solidFill>
              <a:latin typeface="Segoe UI Semilight"/>
            </a:endParaRPr>
          </a:p>
        </p:txBody>
      </p:sp>
      <p:sp>
        <p:nvSpPr>
          <p:cNvPr id="22" name="Rectangle 21">
            <a:extLst>
              <a:ext uri="{FF2B5EF4-FFF2-40B4-BE49-F238E27FC236}">
                <a16:creationId xmlns:a16="http://schemas.microsoft.com/office/drawing/2014/main" id="{DB58968D-4B98-4274-937A-ED6DB6E7840D}"/>
              </a:ext>
            </a:extLst>
          </p:cNvPr>
          <p:cNvSpPr/>
          <p:nvPr/>
        </p:nvSpPr>
        <p:spPr>
          <a:xfrm>
            <a:off x="8672467" y="2141124"/>
            <a:ext cx="1271321" cy="584564"/>
          </a:xfrm>
          <a:prstGeom prst="rect">
            <a:avLst/>
          </a:prstGeom>
        </p:spPr>
        <p:txBody>
          <a:bodyPr wrap="none">
            <a:spAutoFit/>
          </a:bodyPr>
          <a:lstStyle/>
          <a:p>
            <a:pPr defTabSz="914192">
              <a:defRPr/>
            </a:pPr>
            <a:r>
              <a:rPr lang="en-US" sz="3136">
                <a:gradFill>
                  <a:gsLst>
                    <a:gs pos="1000">
                      <a:srgbClr val="505050"/>
                    </a:gs>
                    <a:gs pos="100000">
                      <a:srgbClr val="505050"/>
                    </a:gs>
                  </a:gsLst>
                  <a:lin ang="5400000" scaled="1"/>
                </a:gradFill>
                <a:latin typeface="Segoe UI Light" panose="020B0502040204020203" pitchFamily="34" charset="0"/>
                <a:cs typeface="Segoe UI Light" panose="020B0502040204020203" pitchFamily="34" charset="0"/>
              </a:rPr>
              <a:t>Spider</a:t>
            </a:r>
          </a:p>
        </p:txBody>
      </p:sp>
      <p:sp>
        <p:nvSpPr>
          <p:cNvPr id="23" name="Rectangle 22">
            <a:extLst>
              <a:ext uri="{FF2B5EF4-FFF2-40B4-BE49-F238E27FC236}">
                <a16:creationId xmlns:a16="http://schemas.microsoft.com/office/drawing/2014/main" id="{3DA888B3-C484-4576-9E6E-1CC656D3F0DA}"/>
              </a:ext>
            </a:extLst>
          </p:cNvPr>
          <p:cNvSpPr/>
          <p:nvPr/>
        </p:nvSpPr>
        <p:spPr bwMode="auto">
          <a:xfrm>
            <a:off x="5300603" y="487"/>
            <a:ext cx="6890534" cy="6857027"/>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p:cNvPr>
          <p:cNvSpPr/>
          <p:nvPr/>
        </p:nvSpPr>
        <p:spPr bwMode="auto">
          <a:xfrm>
            <a:off x="865" y="487"/>
            <a:ext cx="5609917" cy="6862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p:cNvSpPr txBox="1"/>
          <p:nvPr/>
        </p:nvSpPr>
        <p:spPr>
          <a:xfrm>
            <a:off x="386260" y="1061178"/>
            <a:ext cx="4729477" cy="746020"/>
          </a:xfrm>
          <a:prstGeom prst="rect">
            <a:avLst/>
          </a:prstGeom>
          <a:noFill/>
        </p:spPr>
        <p:txBody>
          <a:bodyPr wrap="square" lIns="143407" tIns="89630" rIns="143407" bIns="89630" rtlCol="0">
            <a:spAutoFit/>
          </a:bodyPr>
          <a:lstStyle/>
          <a:p>
            <a:pPr defTabSz="914192" fontAlgn="base">
              <a:lnSpc>
                <a:spcPct val="90000"/>
              </a:lnSpc>
              <a:spcBef>
                <a:spcPts val="588"/>
              </a:spcBef>
              <a:spcAft>
                <a:spcPts val="588"/>
              </a:spcAft>
              <a:defRPr/>
            </a:pPr>
            <a:r>
              <a:rPr lang="en-US" sz="4000" dirty="0">
                <a:gradFill>
                  <a:gsLst>
                    <a:gs pos="2917">
                      <a:srgbClr val="FFFFFF"/>
                    </a:gs>
                    <a:gs pos="100000">
                      <a:srgbClr val="FFFFFF"/>
                    </a:gs>
                  </a:gsLst>
                  <a:lin ang="5400000" scaled="0"/>
                </a:gradFill>
                <a:latin typeface="Segoe UI Light"/>
              </a:rPr>
              <a:t>AI services</a:t>
            </a:r>
          </a:p>
        </p:txBody>
      </p:sp>
      <p:pic>
        <p:nvPicPr>
          <p:cNvPr id="25" name="Picture 24" hidden="1"/>
          <p:cNvPicPr>
            <a:picLocks noChangeAspect="1"/>
          </p:cNvPicPr>
          <p:nvPr/>
        </p:nvPicPr>
        <p:blipFill>
          <a:blip r:embed="rId4"/>
          <a:stretch>
            <a:fillRect/>
          </a:stretch>
        </p:blipFill>
        <p:spPr>
          <a:xfrm>
            <a:off x="13769318" y="-894"/>
            <a:ext cx="1313598" cy="28950415"/>
          </a:xfrm>
          <a:prstGeom prst="rect">
            <a:avLst/>
          </a:prstGeom>
        </p:spPr>
      </p:pic>
      <p:grpSp>
        <p:nvGrpSpPr>
          <p:cNvPr id="3" name="Group 2"/>
          <p:cNvGrpSpPr/>
          <p:nvPr/>
        </p:nvGrpSpPr>
        <p:grpSpPr>
          <a:xfrm>
            <a:off x="386260" y="2182546"/>
            <a:ext cx="4993048" cy="3505386"/>
            <a:chOff x="385019" y="2753057"/>
            <a:chExt cx="4993756" cy="3505884"/>
          </a:xfrm>
        </p:grpSpPr>
        <p:sp>
          <p:nvSpPr>
            <p:cNvPr id="18" name="TextBox 17"/>
            <p:cNvSpPr txBox="1"/>
            <p:nvPr/>
          </p:nvSpPr>
          <p:spPr>
            <a:xfrm>
              <a:off x="385019" y="5214219"/>
              <a:ext cx="473057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Azure Machine Learning</a:t>
              </a:r>
            </a:p>
          </p:txBody>
        </p:sp>
        <p:sp>
          <p:nvSpPr>
            <p:cNvPr id="2" name="Rectangle 1"/>
            <p:cNvSpPr/>
            <p:nvPr/>
          </p:nvSpPr>
          <p:spPr>
            <a:xfrm>
              <a:off x="420314" y="562329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Experimentation and management services for creating AI models with productivity</a:t>
              </a:r>
              <a:endParaRPr lang="en-US" sz="1765" dirty="0">
                <a:solidFill>
                  <a:srgbClr val="505050"/>
                </a:solidFill>
                <a:latin typeface="Segoe UI Semilight"/>
              </a:endParaRPr>
            </a:p>
          </p:txBody>
        </p:sp>
        <p:sp>
          <p:nvSpPr>
            <p:cNvPr id="84" name="TextBox 83"/>
            <p:cNvSpPr txBox="1"/>
            <p:nvPr/>
          </p:nvSpPr>
          <p:spPr>
            <a:xfrm>
              <a:off x="386617" y="3939409"/>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Cognitive Services</a:t>
              </a:r>
            </a:p>
          </p:txBody>
        </p:sp>
        <p:sp>
          <p:nvSpPr>
            <p:cNvPr id="85" name="Rectangle 84"/>
            <p:cNvSpPr/>
            <p:nvPr/>
          </p:nvSpPr>
          <p:spPr>
            <a:xfrm>
              <a:off x="421912" y="434848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Broad range of trained services with customization for any scenario</a:t>
              </a:r>
              <a:endParaRPr lang="en-US" sz="1765" dirty="0">
                <a:solidFill>
                  <a:srgbClr val="505050"/>
                </a:solidFill>
                <a:latin typeface="Segoe UI Semilight"/>
              </a:endParaRPr>
            </a:p>
          </p:txBody>
        </p:sp>
        <p:sp>
          <p:nvSpPr>
            <p:cNvPr id="86" name="TextBox 85"/>
            <p:cNvSpPr txBox="1"/>
            <p:nvPr/>
          </p:nvSpPr>
          <p:spPr>
            <a:xfrm>
              <a:off x="420314" y="2753057"/>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Bot framework</a:t>
              </a:r>
            </a:p>
          </p:txBody>
        </p:sp>
        <p:sp>
          <p:nvSpPr>
            <p:cNvPr id="156" name="Rectangle 155"/>
            <p:cNvSpPr/>
            <p:nvPr/>
          </p:nvSpPr>
          <p:spPr>
            <a:xfrm>
              <a:off x="455609" y="3162130"/>
              <a:ext cx="4923166" cy="363998"/>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Accelerated development for conversational AI</a:t>
              </a:r>
              <a:endParaRPr lang="en-US" sz="1765" dirty="0">
                <a:solidFill>
                  <a:srgbClr val="505050"/>
                </a:solidFill>
                <a:latin typeface="Segoe UI Semilight"/>
              </a:endParaRPr>
            </a:p>
          </p:txBody>
        </p:sp>
      </p:grpSp>
    </p:spTree>
    <p:extLst>
      <p:ext uri="{BB962C8B-B14F-4D97-AF65-F5344CB8AC3E}">
        <p14:creationId xmlns:p14="http://schemas.microsoft.com/office/powerpoint/2010/main" val="3255065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5">
            <a:extLst>
              <a:ext uri="{FF2B5EF4-FFF2-40B4-BE49-F238E27FC236}">
                <a16:creationId xmlns:a16="http://schemas.microsoft.com/office/drawing/2014/main" id="{221D3712-0DA7-4E8A-9A4F-B098F58C147F}"/>
              </a:ext>
            </a:extLst>
          </p:cNvPr>
          <p:cNvPicPr>
            <a:picLocks noChangeAspect="1"/>
          </p:cNvPicPr>
          <p:nvPr/>
        </p:nvPicPr>
        <p:blipFill rotWithShape="1">
          <a:blip r:embed="rId3"/>
          <a:srcRect l="25221" t="26598" r="13357" b="21822"/>
          <a:stretch/>
        </p:blipFill>
        <p:spPr>
          <a:xfrm>
            <a:off x="4026862" y="487"/>
            <a:ext cx="8164274" cy="6856055"/>
          </a:xfrm>
          <a:prstGeom prst="rect">
            <a:avLst/>
          </a:prstGeom>
        </p:spPr>
      </p:pic>
      <p:sp>
        <p:nvSpPr>
          <p:cNvPr id="21" name="Rectangle 20">
            <a:extLst>
              <a:ext uri="{FF2B5EF4-FFF2-40B4-BE49-F238E27FC236}">
                <a16:creationId xmlns:a16="http://schemas.microsoft.com/office/drawing/2014/main" id="{66F4D782-9ADF-4C68-B5E5-1C5D13B936DE}"/>
              </a:ext>
            </a:extLst>
          </p:cNvPr>
          <p:cNvSpPr/>
          <p:nvPr/>
        </p:nvSpPr>
        <p:spPr bwMode="auto">
          <a:xfrm>
            <a:off x="6270983" y="2089580"/>
            <a:ext cx="3735829" cy="2912968"/>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4192">
              <a:defRPr/>
            </a:pPr>
            <a:endParaRPr lang="en-US" sz="3135" b="1">
              <a:solidFill>
                <a:srgbClr val="0078D7">
                  <a:lumMod val="90000"/>
                  <a:lumOff val="10000"/>
                </a:srgbClr>
              </a:solidFill>
              <a:latin typeface="Segoe UI Semilight"/>
            </a:endParaRPr>
          </a:p>
        </p:txBody>
      </p:sp>
      <p:sp>
        <p:nvSpPr>
          <p:cNvPr id="22" name="Rectangle 21">
            <a:extLst>
              <a:ext uri="{FF2B5EF4-FFF2-40B4-BE49-F238E27FC236}">
                <a16:creationId xmlns:a16="http://schemas.microsoft.com/office/drawing/2014/main" id="{DB58968D-4B98-4274-937A-ED6DB6E7840D}"/>
              </a:ext>
            </a:extLst>
          </p:cNvPr>
          <p:cNvSpPr/>
          <p:nvPr/>
        </p:nvSpPr>
        <p:spPr>
          <a:xfrm>
            <a:off x="8672467" y="2141124"/>
            <a:ext cx="1271321" cy="584564"/>
          </a:xfrm>
          <a:prstGeom prst="rect">
            <a:avLst/>
          </a:prstGeom>
        </p:spPr>
        <p:txBody>
          <a:bodyPr wrap="none">
            <a:spAutoFit/>
          </a:bodyPr>
          <a:lstStyle/>
          <a:p>
            <a:pPr defTabSz="914192">
              <a:defRPr/>
            </a:pPr>
            <a:r>
              <a:rPr lang="en-US" sz="3136">
                <a:gradFill>
                  <a:gsLst>
                    <a:gs pos="1000">
                      <a:srgbClr val="505050"/>
                    </a:gs>
                    <a:gs pos="100000">
                      <a:srgbClr val="505050"/>
                    </a:gs>
                  </a:gsLst>
                  <a:lin ang="5400000" scaled="1"/>
                </a:gradFill>
                <a:latin typeface="Segoe UI Light" panose="020B0502040204020203" pitchFamily="34" charset="0"/>
                <a:cs typeface="Segoe UI Light" panose="020B0502040204020203" pitchFamily="34" charset="0"/>
              </a:rPr>
              <a:t>Spider</a:t>
            </a:r>
          </a:p>
        </p:txBody>
      </p:sp>
      <p:sp>
        <p:nvSpPr>
          <p:cNvPr id="23" name="Rectangle 22">
            <a:extLst>
              <a:ext uri="{FF2B5EF4-FFF2-40B4-BE49-F238E27FC236}">
                <a16:creationId xmlns:a16="http://schemas.microsoft.com/office/drawing/2014/main" id="{3DA888B3-C484-4576-9E6E-1CC656D3F0DA}"/>
              </a:ext>
            </a:extLst>
          </p:cNvPr>
          <p:cNvSpPr/>
          <p:nvPr/>
        </p:nvSpPr>
        <p:spPr bwMode="auto">
          <a:xfrm>
            <a:off x="5300603" y="487"/>
            <a:ext cx="6890534" cy="6857027"/>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p:cNvPr>
          <p:cNvSpPr/>
          <p:nvPr/>
        </p:nvSpPr>
        <p:spPr bwMode="auto">
          <a:xfrm>
            <a:off x="865" y="487"/>
            <a:ext cx="5609917" cy="6862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p:cNvSpPr txBox="1"/>
          <p:nvPr/>
        </p:nvSpPr>
        <p:spPr>
          <a:xfrm>
            <a:off x="386260" y="1061178"/>
            <a:ext cx="4729477" cy="746020"/>
          </a:xfrm>
          <a:prstGeom prst="rect">
            <a:avLst/>
          </a:prstGeom>
          <a:noFill/>
        </p:spPr>
        <p:txBody>
          <a:bodyPr wrap="square" lIns="143407" tIns="89630" rIns="143407" bIns="89630" rtlCol="0">
            <a:spAutoFit/>
          </a:bodyPr>
          <a:lstStyle/>
          <a:p>
            <a:pPr defTabSz="914192" fontAlgn="base">
              <a:lnSpc>
                <a:spcPct val="90000"/>
              </a:lnSpc>
              <a:spcBef>
                <a:spcPts val="588"/>
              </a:spcBef>
              <a:spcAft>
                <a:spcPts val="588"/>
              </a:spcAft>
              <a:defRPr/>
            </a:pPr>
            <a:r>
              <a:rPr lang="en-US" sz="4000" dirty="0">
                <a:gradFill>
                  <a:gsLst>
                    <a:gs pos="2917">
                      <a:srgbClr val="FFFFFF"/>
                    </a:gs>
                    <a:gs pos="100000">
                      <a:srgbClr val="FFFFFF"/>
                    </a:gs>
                  </a:gsLst>
                  <a:lin ang="5400000" scaled="0"/>
                </a:gradFill>
                <a:latin typeface="Segoe UI Light"/>
              </a:rPr>
              <a:t>AI services</a:t>
            </a:r>
          </a:p>
        </p:txBody>
      </p:sp>
      <p:pic>
        <p:nvPicPr>
          <p:cNvPr id="25" name="Picture 24" hidden="1"/>
          <p:cNvPicPr>
            <a:picLocks noChangeAspect="1"/>
          </p:cNvPicPr>
          <p:nvPr/>
        </p:nvPicPr>
        <p:blipFill>
          <a:blip r:embed="rId4"/>
          <a:stretch>
            <a:fillRect/>
          </a:stretch>
        </p:blipFill>
        <p:spPr>
          <a:xfrm>
            <a:off x="13769318" y="-894"/>
            <a:ext cx="1313598" cy="28950415"/>
          </a:xfrm>
          <a:prstGeom prst="rect">
            <a:avLst/>
          </a:prstGeom>
        </p:spPr>
      </p:pic>
      <p:sp>
        <p:nvSpPr>
          <p:cNvPr id="4" name="Rectangle 3">
            <a:extLst>
              <a:ext uri="{FF2B5EF4-FFF2-40B4-BE49-F238E27FC236}">
                <a16:creationId xmlns:a16="http://schemas.microsoft.com/office/drawing/2014/main" id="{2E68CDD0-B1DF-41F9-A0B6-303218F62CE2}"/>
              </a:ext>
            </a:extLst>
          </p:cNvPr>
          <p:cNvSpPr/>
          <p:nvPr/>
        </p:nvSpPr>
        <p:spPr bwMode="auto">
          <a:xfrm>
            <a:off x="386260" y="3368729"/>
            <a:ext cx="4914342" cy="110255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86260" y="2182546"/>
            <a:ext cx="4993048" cy="3505386"/>
            <a:chOff x="385019" y="2753057"/>
            <a:chExt cx="4993756" cy="3505884"/>
          </a:xfrm>
        </p:grpSpPr>
        <p:sp>
          <p:nvSpPr>
            <p:cNvPr id="18" name="TextBox 17"/>
            <p:cNvSpPr txBox="1"/>
            <p:nvPr/>
          </p:nvSpPr>
          <p:spPr>
            <a:xfrm>
              <a:off x="385019" y="5214219"/>
              <a:ext cx="473057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Azure Machine Learning</a:t>
              </a:r>
            </a:p>
          </p:txBody>
        </p:sp>
        <p:sp>
          <p:nvSpPr>
            <p:cNvPr id="2" name="Rectangle 1"/>
            <p:cNvSpPr/>
            <p:nvPr/>
          </p:nvSpPr>
          <p:spPr>
            <a:xfrm>
              <a:off x="420314" y="562329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Experimentation and management services for creating AI models with productivity</a:t>
              </a:r>
              <a:endParaRPr lang="en-US" sz="1765" dirty="0">
                <a:solidFill>
                  <a:srgbClr val="505050"/>
                </a:solidFill>
                <a:latin typeface="Segoe UI Semilight"/>
              </a:endParaRPr>
            </a:p>
          </p:txBody>
        </p:sp>
        <p:sp>
          <p:nvSpPr>
            <p:cNvPr id="84" name="TextBox 83"/>
            <p:cNvSpPr txBox="1"/>
            <p:nvPr/>
          </p:nvSpPr>
          <p:spPr>
            <a:xfrm>
              <a:off x="386617" y="3939409"/>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Cognitive Services</a:t>
              </a:r>
            </a:p>
          </p:txBody>
        </p:sp>
        <p:sp>
          <p:nvSpPr>
            <p:cNvPr id="85" name="Rectangle 84"/>
            <p:cNvSpPr/>
            <p:nvPr/>
          </p:nvSpPr>
          <p:spPr>
            <a:xfrm>
              <a:off x="421912" y="434848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Broad range of trained services with customization for any scenario</a:t>
              </a:r>
              <a:endParaRPr lang="en-US" sz="1765" dirty="0">
                <a:solidFill>
                  <a:srgbClr val="505050"/>
                </a:solidFill>
                <a:latin typeface="Segoe UI Semilight"/>
              </a:endParaRPr>
            </a:p>
          </p:txBody>
        </p:sp>
        <p:sp>
          <p:nvSpPr>
            <p:cNvPr id="86" name="TextBox 85"/>
            <p:cNvSpPr txBox="1"/>
            <p:nvPr/>
          </p:nvSpPr>
          <p:spPr>
            <a:xfrm>
              <a:off x="420314" y="2753057"/>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Bot framework</a:t>
              </a:r>
            </a:p>
          </p:txBody>
        </p:sp>
        <p:sp>
          <p:nvSpPr>
            <p:cNvPr id="156" name="Rectangle 155"/>
            <p:cNvSpPr/>
            <p:nvPr/>
          </p:nvSpPr>
          <p:spPr>
            <a:xfrm>
              <a:off x="455609" y="3162130"/>
              <a:ext cx="4923166" cy="363998"/>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Accelerated development for conversational AI</a:t>
              </a:r>
              <a:endParaRPr lang="en-US" sz="1765" dirty="0">
                <a:solidFill>
                  <a:srgbClr val="505050"/>
                </a:solidFill>
                <a:latin typeface="Segoe UI Semilight"/>
              </a:endParaRPr>
            </a:p>
          </p:txBody>
        </p:sp>
      </p:grpSp>
    </p:spTree>
    <p:extLst>
      <p:ext uri="{BB962C8B-B14F-4D97-AF65-F5344CB8AC3E}">
        <p14:creationId xmlns:p14="http://schemas.microsoft.com/office/powerpoint/2010/main" val="1466101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D3043-1B2B-4089-AA4E-8F3E2FBDC328}"/>
              </a:ext>
            </a:extLst>
          </p:cNvPr>
          <p:cNvSpPr>
            <a:spLocks noGrp="1"/>
          </p:cNvSpPr>
          <p:nvPr>
            <p:ph type="title"/>
          </p:nvPr>
        </p:nvSpPr>
        <p:spPr/>
        <p:txBody>
          <a:bodyPr/>
          <a:lstStyle/>
          <a:p>
            <a:r>
              <a:rPr lang="en-US" dirty="0"/>
              <a:t>COGNITIVE SERVICES</a:t>
            </a:r>
          </a:p>
        </p:txBody>
      </p:sp>
      <p:sp>
        <p:nvSpPr>
          <p:cNvPr id="5" name="Text Placeholder 4">
            <a:extLst>
              <a:ext uri="{FF2B5EF4-FFF2-40B4-BE49-F238E27FC236}">
                <a16:creationId xmlns:a16="http://schemas.microsoft.com/office/drawing/2014/main" id="{30124B26-6F37-4E1B-82E1-040C218BF60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34466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1701CF-A2E2-4607-B338-C46EF647A2E3}"/>
              </a:ext>
            </a:extLst>
          </p:cNvPr>
          <p:cNvSpPr>
            <a:spLocks noGrp="1"/>
          </p:cNvSpPr>
          <p:nvPr>
            <p:ph type="body" sz="quarter" idx="10"/>
          </p:nvPr>
        </p:nvSpPr>
        <p:spPr/>
        <p:txBody>
          <a:bodyPr/>
          <a:lstStyle/>
          <a:p>
            <a:r>
              <a:rPr lang="en-US" dirty="0"/>
              <a:t>Microsoft Cognitive Services (formerly Project Oxford) </a:t>
            </a:r>
            <a:r>
              <a:rPr lang="en-US" b="1" dirty="0"/>
              <a:t>are a set of APIs, SDKs and services</a:t>
            </a:r>
            <a:r>
              <a:rPr lang="en-US" dirty="0"/>
              <a:t> available to developers to </a:t>
            </a:r>
            <a:r>
              <a:rPr lang="en-US" b="1" dirty="0"/>
              <a:t>make</a:t>
            </a:r>
            <a:r>
              <a:rPr lang="en-US" dirty="0"/>
              <a:t> their </a:t>
            </a:r>
            <a:r>
              <a:rPr lang="en-US" b="1" dirty="0"/>
              <a:t>applications</a:t>
            </a:r>
            <a:r>
              <a:rPr lang="en-US" dirty="0"/>
              <a:t> more </a:t>
            </a:r>
            <a:r>
              <a:rPr lang="en-US" b="1" dirty="0"/>
              <a:t>intelligent</a:t>
            </a:r>
            <a:r>
              <a:rPr lang="en-US" dirty="0"/>
              <a:t>, engaging and discoverable. </a:t>
            </a:r>
          </a:p>
          <a:p>
            <a:r>
              <a:rPr lang="en-US" dirty="0"/>
              <a:t>Microsoft Cognitive Services expands on Microsoft’s evolving portfolio of machine learning APIs and enables developers to </a:t>
            </a:r>
            <a:r>
              <a:rPr lang="en-US" b="1" dirty="0"/>
              <a:t>easily add intelligent features</a:t>
            </a:r>
            <a:r>
              <a:rPr lang="en-US" dirty="0"/>
              <a:t> such as </a:t>
            </a:r>
            <a:r>
              <a:rPr lang="en-US" b="1" dirty="0"/>
              <a:t>emotion</a:t>
            </a:r>
            <a:r>
              <a:rPr lang="en-US" dirty="0"/>
              <a:t> and </a:t>
            </a:r>
            <a:r>
              <a:rPr lang="en-US" b="1" dirty="0"/>
              <a:t>video</a:t>
            </a:r>
            <a:r>
              <a:rPr lang="en-US" dirty="0"/>
              <a:t> </a:t>
            </a:r>
            <a:r>
              <a:rPr lang="en-US" b="1" dirty="0"/>
              <a:t>detection</a:t>
            </a:r>
            <a:r>
              <a:rPr lang="en-US" dirty="0"/>
              <a:t>; </a:t>
            </a:r>
            <a:r>
              <a:rPr lang="en-US" b="1" dirty="0"/>
              <a:t>facial</a:t>
            </a:r>
            <a:r>
              <a:rPr lang="en-US" dirty="0"/>
              <a:t>, </a:t>
            </a:r>
            <a:r>
              <a:rPr lang="en-US" b="1" dirty="0"/>
              <a:t>speech</a:t>
            </a:r>
            <a:r>
              <a:rPr lang="en-US" dirty="0"/>
              <a:t> and </a:t>
            </a:r>
            <a:r>
              <a:rPr lang="en-US" b="1" dirty="0"/>
              <a:t>vision</a:t>
            </a:r>
            <a:r>
              <a:rPr lang="en-US" dirty="0"/>
              <a:t> </a:t>
            </a:r>
            <a:r>
              <a:rPr lang="en-US" b="1" dirty="0"/>
              <a:t>recognition</a:t>
            </a:r>
            <a:r>
              <a:rPr lang="en-US" dirty="0"/>
              <a:t>; and </a:t>
            </a:r>
            <a:r>
              <a:rPr lang="en-US" b="1" dirty="0"/>
              <a:t>speech</a:t>
            </a:r>
            <a:r>
              <a:rPr lang="en-US" dirty="0"/>
              <a:t> and </a:t>
            </a:r>
            <a:r>
              <a:rPr lang="en-US" b="1" dirty="0"/>
              <a:t>language</a:t>
            </a:r>
            <a:r>
              <a:rPr lang="en-US" dirty="0"/>
              <a:t> </a:t>
            </a:r>
            <a:r>
              <a:rPr lang="en-US" b="1" dirty="0"/>
              <a:t>understanding</a:t>
            </a:r>
            <a:r>
              <a:rPr lang="en-US" dirty="0"/>
              <a:t> – into their applications.</a:t>
            </a:r>
          </a:p>
        </p:txBody>
      </p:sp>
      <p:sp>
        <p:nvSpPr>
          <p:cNvPr id="2" name="Title 1">
            <a:extLst>
              <a:ext uri="{FF2B5EF4-FFF2-40B4-BE49-F238E27FC236}">
                <a16:creationId xmlns:a16="http://schemas.microsoft.com/office/drawing/2014/main" id="{906384DF-30FC-4C9F-B1D5-8D7EEB1CF0BC}"/>
              </a:ext>
            </a:extLst>
          </p:cNvPr>
          <p:cNvSpPr>
            <a:spLocks noGrp="1"/>
          </p:cNvSpPr>
          <p:nvPr>
            <p:ph type="title"/>
          </p:nvPr>
        </p:nvSpPr>
        <p:spPr/>
        <p:txBody>
          <a:bodyPr/>
          <a:lstStyle/>
          <a:p>
            <a:r>
              <a:rPr lang="en-US" dirty="0"/>
              <a:t>What is Cognitive Services?</a:t>
            </a:r>
          </a:p>
        </p:txBody>
      </p:sp>
    </p:spTree>
    <p:extLst>
      <p:ext uri="{BB962C8B-B14F-4D97-AF65-F5344CB8AC3E}">
        <p14:creationId xmlns:p14="http://schemas.microsoft.com/office/powerpoint/2010/main" val="2663663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2168</Words>
  <Application>Microsoft Office PowerPoint</Application>
  <PresentationFormat>Widescreen</PresentationFormat>
  <Paragraphs>256</Paragraphs>
  <Slides>32</Slides>
  <Notes>14</Notes>
  <HiddenSlides>3</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Consolas</vt:lpstr>
      <vt:lpstr>Segoe Pro Light</vt:lpstr>
      <vt:lpstr>Segoe UI</vt:lpstr>
      <vt:lpstr>Segoe UI Black</vt:lpstr>
      <vt:lpstr>Segoe UI Light</vt:lpstr>
      <vt:lpstr>Segoe UI Semibold</vt:lpstr>
      <vt:lpstr>Segoe UI Semilight</vt:lpstr>
      <vt:lpstr>Wingdings</vt:lpstr>
      <vt:lpstr>5-30055_SharePoint Template 2012 - 16x9 - White Background</vt:lpstr>
      <vt:lpstr>PowerPoint Presentation</vt:lpstr>
      <vt:lpstr>PowerPoint Presentation</vt:lpstr>
      <vt:lpstr>PowerPoint Presentation</vt:lpstr>
      <vt:lpstr>Agenda</vt:lpstr>
      <vt:lpstr>INTRODUCTION TO MICROSOFT AI SERVICES</vt:lpstr>
      <vt:lpstr>PowerPoint Presentation</vt:lpstr>
      <vt:lpstr>PowerPoint Presentation</vt:lpstr>
      <vt:lpstr>COGNITIVE SERVICES</vt:lpstr>
      <vt:lpstr>What is Cognitive Services?</vt:lpstr>
      <vt:lpstr>Cognitive Services</vt:lpstr>
      <vt:lpstr>COGNITIVE SERVICES</vt:lpstr>
      <vt:lpstr>Text Analytics API using C#</vt:lpstr>
      <vt:lpstr>Text Analytics API using C#</vt:lpstr>
      <vt:lpstr>Text Analytics API using C#</vt:lpstr>
      <vt:lpstr>Text Analytics API using C#</vt:lpstr>
      <vt:lpstr>Simple Scenario for Text Analytics</vt:lpstr>
      <vt:lpstr>COGNITIVE SERVICES + SHAREPOINT</vt:lpstr>
      <vt:lpstr>BOT &amp; AZURE BOT SERVICE</vt:lpstr>
      <vt:lpstr>What is a Bot?</vt:lpstr>
      <vt:lpstr>What is the Azure Bot Service? </vt:lpstr>
      <vt:lpstr>Common Business Scenarios</vt:lpstr>
      <vt:lpstr>Bots are not intelligent out of the box. </vt:lpstr>
      <vt:lpstr>Bots +  Cognitive Services</vt:lpstr>
      <vt:lpstr>AZURE BOT SERVICE</vt:lpstr>
      <vt:lpstr>Enterprise Chatbot Scenario</vt:lpstr>
      <vt:lpstr>SharePoint Scenario</vt:lpstr>
      <vt:lpstr>AZURE BOT SERVICE + SHAREPOINT</vt:lpstr>
      <vt:lpstr>SharePoint Admin Bot</vt:lpstr>
      <vt:lpstr>PowerPoint Presentation</vt:lpstr>
      <vt:lpstr>PowerPoint Presentation</vt:lpstr>
      <vt:lpstr>Raffle</vt:lpstr>
      <vt:lpstr>Office 365 for IT Pros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2018-06-09T11:01:27Z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